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notesSlides/notesSlide19.xml" ContentType="application/vnd.openxmlformats-officedocument.presentationml.notesSlide+xml"/>
  <Override PartName="/ppt/tags/tag21.xml" ContentType="application/vnd.openxmlformats-officedocument.presentationml.tags+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0" r:id="rId2"/>
    <p:sldMasterId id="2147483672" r:id="rId3"/>
    <p:sldMasterId id="2147483684" r:id="rId4"/>
    <p:sldMasterId id="2147483696" r:id="rId5"/>
    <p:sldMasterId id="2147483708" r:id="rId6"/>
    <p:sldMasterId id="2147483720" r:id="rId7"/>
    <p:sldMasterId id="2147483732" r:id="rId8"/>
    <p:sldMasterId id="2147483744" r:id="rId9"/>
    <p:sldMasterId id="2147483756" r:id="rId10"/>
    <p:sldMasterId id="2147483768" r:id="rId11"/>
  </p:sldMasterIdLst>
  <p:notesMasterIdLst>
    <p:notesMasterId r:id="rId32"/>
  </p:notesMasterIdLst>
  <p:handoutMasterIdLst>
    <p:handoutMasterId r:id="rId33"/>
  </p:handoutMasterIdLst>
  <p:sldIdLst>
    <p:sldId id="256" r:id="rId12"/>
    <p:sldId id="257" r:id="rId13"/>
    <p:sldId id="258" r:id="rId14"/>
    <p:sldId id="259" r:id="rId15"/>
    <p:sldId id="280" r:id="rId16"/>
    <p:sldId id="261" r:id="rId17"/>
    <p:sldId id="263" r:id="rId18"/>
    <p:sldId id="281" r:id="rId19"/>
    <p:sldId id="272" r:id="rId20"/>
    <p:sldId id="284" r:id="rId21"/>
    <p:sldId id="285" r:id="rId22"/>
    <p:sldId id="264" r:id="rId23"/>
    <p:sldId id="265" r:id="rId24"/>
    <p:sldId id="286" r:id="rId25"/>
    <p:sldId id="287" r:id="rId26"/>
    <p:sldId id="288" r:id="rId27"/>
    <p:sldId id="293" r:id="rId28"/>
    <p:sldId id="292" r:id="rId29"/>
    <p:sldId id="297" r:id="rId30"/>
    <p:sldId id="270" r:id="rId31"/>
  </p:sldIdLst>
  <p:sldSz cx="12192000" cy="6858000"/>
  <p:notesSz cx="6858000" cy="9144000"/>
  <p:embeddedFontLst>
    <p:embeddedFont>
      <p:font typeface="Manrope SemiBold" panose="020B0604020202020204" charset="0"/>
      <p:bold r:id="rId34"/>
    </p:embeddedFont>
    <p:embeddedFont>
      <p:font typeface="MuseoModerno Black" panose="020B0604020202020204" charset="0"/>
      <p:bold r:id="rId35"/>
    </p:embeddedFont>
  </p:embeddedFontLst>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2" userDrawn="1">
          <p15:clr>
            <a:srgbClr val="A4A3A4"/>
          </p15:clr>
        </p15:guide>
        <p15:guide id="2" pos="3840" userDrawn="1">
          <p15:clr>
            <a:srgbClr val="A4A3A4"/>
          </p15:clr>
        </p15:guide>
        <p15:guide id="3" pos="7310" userDrawn="1">
          <p15:clr>
            <a:srgbClr val="A4A3A4"/>
          </p15:clr>
        </p15:guide>
        <p15:guide id="4" pos="50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FBA8"/>
    <a:srgbClr val="F5F0D8"/>
    <a:srgbClr val="DFFCFB"/>
    <a:srgbClr val="E16E67"/>
    <a:srgbClr val="5D76DA"/>
    <a:srgbClr val="FEF8F8"/>
    <a:srgbClr val="FDF1F1"/>
    <a:srgbClr val="FFEBFF"/>
    <a:srgbClr val="FFFBFF"/>
    <a:srgbClr val="667D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75" d="100"/>
          <a:sy n="75" d="100"/>
        </p:scale>
        <p:origin x="946" y="53"/>
      </p:cViewPr>
      <p:guideLst>
        <p:guide orient="horz" pos="2212"/>
        <p:guide pos="3840"/>
        <p:guide pos="7310"/>
        <p:guide pos="50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theme" Target="theme/theme1.xml"/><Relationship Id="rId21" Type="http://schemas.openxmlformats.org/officeDocument/2006/relationships/slide" Target="slides/slide10.xml"/><Relationship Id="rId34" Type="http://schemas.openxmlformats.org/officeDocument/2006/relationships/font" Target="fonts/font1.fntdata"/><Relationship Id="rId7" Type="http://schemas.openxmlformats.org/officeDocument/2006/relationships/slideMaster" Target="slideMasters/slideMaster7.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handoutMaster" Target="handoutMasters/handoutMaster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3.xml"/><Relationship Id="rId32" Type="http://schemas.openxmlformats.org/officeDocument/2006/relationships/notesMaster" Target="notesMasters/notesMaster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tags" Target="tags/tag1.xml"/><Relationship Id="rId10" Type="http://schemas.openxmlformats.org/officeDocument/2006/relationships/slideMaster" Target="slideMasters/slideMaster10.xml"/><Relationship Id="rId19" Type="http://schemas.openxmlformats.org/officeDocument/2006/relationships/slide" Target="slides/slide8.xml"/><Relationship Id="rId31" Type="http://schemas.openxmlformats.org/officeDocument/2006/relationships/slide" Target="slides/slide20.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font" Target="fonts/font2.fntdata"/><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Manrope SemiBold" charset="0"/>
              <a:ea typeface="Manrope SemiBold" charset="0"/>
              <a:cs typeface="MuseoModerno Black" pitchFamily="2"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Manrope SemiBold" charset="0"/>
                <a:ea typeface="Manrope SemiBold" charset="0"/>
                <a:cs typeface="MuseoModerno Black" pitchFamily="2" charset="0"/>
              </a:rPr>
              <a:t>2024/4/5</a:t>
            </a:fld>
            <a:endParaRPr lang="zh-CN" altLang="en-US">
              <a:latin typeface="Manrope SemiBold" charset="0"/>
              <a:ea typeface="Manrope SemiBold" charset="0"/>
              <a:cs typeface="MuseoModerno Black" pitchFamily="2"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Manrope SemiBold" charset="0"/>
              <a:ea typeface="Manrope SemiBold" charset="0"/>
              <a:cs typeface="MuseoModerno Black" pitchFamily="2"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Manrope SemiBold" charset="0"/>
                <a:ea typeface="Manrope SemiBold" charset="0"/>
                <a:cs typeface="MuseoModerno Black" pitchFamily="2" charset="0"/>
              </a:rPr>
              <a:t>‹#›</a:t>
            </a:fld>
            <a:endParaRPr lang="zh-CN" altLang="en-US">
              <a:latin typeface="Manrope SemiBold" charset="0"/>
              <a:ea typeface="Manrope SemiBold" charset="0"/>
              <a:cs typeface="MuseoModerno Black" pitchFamily="2"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svg>
</file>

<file path=ppt/media/image5.png>
</file>

<file path=ppt/media/image6.sv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anrope SemiBold" charset="0"/>
                <a:ea typeface="Manrope SemiBold" charset="0"/>
                <a:cs typeface="MuseoModerno Black" pitchFamily="2"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anrope SemiBold" charset="0"/>
                <a:ea typeface="Manrope SemiBold" charset="0"/>
                <a:cs typeface="MuseoModerno Black" pitchFamily="2" charset="0"/>
              </a:defRPr>
            </a:lvl1pPr>
          </a:lstStyle>
          <a:p>
            <a:fld id="{07A75B5C-6C8C-4047-8A72-193E0D493B44}" type="datetimeFigureOut">
              <a:rPr lang="zh-CN" altLang="en-US" smtClean="0"/>
              <a:t>2024/4/5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anrope SemiBold" charset="0"/>
                <a:ea typeface="Manrope SemiBold" charset="0"/>
                <a:cs typeface="MuseoModerno Black" pitchFamily="2"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anrope SemiBold" charset="0"/>
                <a:ea typeface="Manrope SemiBold" charset="0"/>
                <a:cs typeface="MuseoModerno Black" pitchFamily="2" charset="0"/>
              </a:defRPr>
            </a:lvl1pPr>
          </a:lstStyle>
          <a:p>
            <a:fld id="{54842789-4978-43F9-A2DE-237B27D14197}"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anrope SemiBold" charset="0"/>
        <a:ea typeface="Manrope SemiBold" charset="0"/>
        <a:cs typeface="MuseoModerno Black" pitchFamily="2" charset="0"/>
      </a:defRPr>
    </a:lvl1pPr>
    <a:lvl2pPr marL="457200" algn="l" defTabSz="914400" rtl="0" eaLnBrk="1" latinLnBrk="0" hangingPunct="1">
      <a:defRPr sz="1200" kern="1200">
        <a:solidFill>
          <a:schemeClr val="tx1"/>
        </a:solidFill>
        <a:latin typeface="Manrope SemiBold" charset="0"/>
        <a:ea typeface="Manrope SemiBold" charset="0"/>
        <a:cs typeface="MuseoModerno Black" pitchFamily="2" charset="0"/>
      </a:defRPr>
    </a:lvl2pPr>
    <a:lvl3pPr marL="914400" algn="l" defTabSz="914400" rtl="0" eaLnBrk="1" latinLnBrk="0" hangingPunct="1">
      <a:defRPr sz="1200" kern="1200">
        <a:solidFill>
          <a:schemeClr val="tx1"/>
        </a:solidFill>
        <a:latin typeface="Manrope SemiBold" charset="0"/>
        <a:ea typeface="Manrope SemiBold" charset="0"/>
        <a:cs typeface="MuseoModerno Black" pitchFamily="2" charset="0"/>
      </a:defRPr>
    </a:lvl3pPr>
    <a:lvl4pPr marL="1371600" algn="l" defTabSz="914400" rtl="0" eaLnBrk="1" latinLnBrk="0" hangingPunct="1">
      <a:defRPr sz="1200" kern="1200">
        <a:solidFill>
          <a:schemeClr val="tx1"/>
        </a:solidFill>
        <a:latin typeface="Manrope SemiBold" charset="0"/>
        <a:ea typeface="Manrope SemiBold" charset="0"/>
        <a:cs typeface="MuseoModerno Black" pitchFamily="2" charset="0"/>
      </a:defRPr>
    </a:lvl4pPr>
    <a:lvl5pPr marL="1828800" algn="l" defTabSz="914400" rtl="0" eaLnBrk="1" latinLnBrk="0" hangingPunct="1">
      <a:defRPr sz="1200" kern="1200">
        <a:solidFill>
          <a:schemeClr val="tx1"/>
        </a:solidFill>
        <a:latin typeface="Manrope SemiBold" charset="0"/>
        <a:ea typeface="Manrope SemiBold" charset="0"/>
        <a:cs typeface="MuseoModerno Black" pitchFamily="2"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20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4842789-4978-43F9-A2DE-237B27D14197}"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DA9F9E-4727-4653-900B-0D249F462BA7}"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4.sv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13" Type="http://schemas.openxmlformats.org/officeDocument/2006/relationships/image" Target="../media/image1.png"/><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6" Type="http://schemas.openxmlformats.org/officeDocument/2006/relationships/image" Target="../media/image4.svg"/><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5" Type="http://schemas.openxmlformats.org/officeDocument/2006/relationships/image" Target="../media/image3.png"/><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 Id="rId14" Type="http://schemas.openxmlformats.org/officeDocument/2006/relationships/image" Target="../media/image2.svg"/></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13" Type="http://schemas.openxmlformats.org/officeDocument/2006/relationships/image" Target="../media/image1.png"/><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6" Type="http://schemas.openxmlformats.org/officeDocument/2006/relationships/image" Target="../media/image4.svg"/><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5" Type="http://schemas.openxmlformats.org/officeDocument/2006/relationships/image" Target="../media/image3.png"/><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 Id="rId14" Type="http://schemas.openxmlformats.org/officeDocument/2006/relationships/image" Target="../media/image2.sv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image" Target="../media/image4.sv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3.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sv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6" Type="http://schemas.openxmlformats.org/officeDocument/2006/relationships/image" Target="../media/image4.svg"/><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image" Target="../media/image3.png"/><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image" Target="../media/image2.sv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pn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6" Type="http://schemas.openxmlformats.org/officeDocument/2006/relationships/image" Target="../media/image4.svg"/><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image" Target="../media/image3.png"/><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image" Target="../media/image2.sv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1.pn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6" Type="http://schemas.openxmlformats.org/officeDocument/2006/relationships/image" Target="../media/image4.svg"/><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image" Target="../media/image3.png"/><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image" Target="../media/image2.sv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image" Target="../media/image1.png"/><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6" Type="http://schemas.openxmlformats.org/officeDocument/2006/relationships/image" Target="../media/image4.svg"/><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5" Type="http://schemas.openxmlformats.org/officeDocument/2006/relationships/image" Target="../media/image3.png"/><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image" Target="../media/image2.sv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image" Target="../media/image1.png"/><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6" Type="http://schemas.openxmlformats.org/officeDocument/2006/relationships/image" Target="../media/image4.svg"/><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5" Type="http://schemas.openxmlformats.org/officeDocument/2006/relationships/image" Target="../media/image3.png"/><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image" Target="../media/image2.sv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13" Type="http://schemas.openxmlformats.org/officeDocument/2006/relationships/image" Target="../media/image1.png"/><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6" Type="http://schemas.openxmlformats.org/officeDocument/2006/relationships/image" Target="../media/image4.svg"/><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5" Type="http://schemas.openxmlformats.org/officeDocument/2006/relationships/image" Target="../media/image3.png"/><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 Id="rId14" Type="http://schemas.openxmlformats.org/officeDocument/2006/relationships/image" Target="../media/image2.sv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13" Type="http://schemas.openxmlformats.org/officeDocument/2006/relationships/image" Target="../media/image1.png"/><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6" Type="http://schemas.openxmlformats.org/officeDocument/2006/relationships/image" Target="../media/image4.svg"/><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5" Type="http://schemas.openxmlformats.org/officeDocument/2006/relationships/image" Target="../media/image3.png"/><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DCDA9F9E-4727-4653-900B-0D249F462BA7}" type="slidenum">
              <a:rPr lang="zh-CN" altLang="en-US" smtClean="0"/>
              <a:t>‹#›</a:t>
            </a:fld>
            <a:endParaRPr lang="zh-CN" altLang="en-US"/>
          </a:p>
        </p:txBody>
      </p:sp>
      <p:grpSp>
        <p:nvGrpSpPr>
          <p:cNvPr id="7" name="组合 6"/>
          <p:cNvGrpSpPr/>
          <p:nvPr userDrawn="1"/>
        </p:nvGrpSpPr>
        <p:grpSpPr>
          <a:xfrm flipH="1">
            <a:off x="-4" y="0"/>
            <a:ext cx="12192003" cy="6858000"/>
            <a:chOff x="-4" y="0"/>
            <a:chExt cx="12192003" cy="6858000"/>
          </a:xfrm>
        </p:grpSpPr>
        <p:grpSp>
          <p:nvGrpSpPr>
            <p:cNvPr id="8" name="组合 7"/>
            <p:cNvGrpSpPr/>
            <p:nvPr/>
          </p:nvGrpSpPr>
          <p:grpSpPr>
            <a:xfrm flipH="1">
              <a:off x="-4" y="0"/>
              <a:ext cx="12192003" cy="6858000"/>
              <a:chOff x="-3" y="0"/>
              <a:chExt cx="12192003" cy="6858000"/>
            </a:xfrm>
          </p:grpSpPr>
          <p:sp>
            <p:nvSpPr>
              <p:cNvPr id="10" name="矩形 9"/>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grpSp>
            <p:nvGrpSpPr>
              <p:cNvPr id="11" name="组合 10"/>
              <p:cNvGrpSpPr/>
              <p:nvPr/>
            </p:nvGrpSpPr>
            <p:grpSpPr>
              <a:xfrm>
                <a:off x="9880600" y="1"/>
                <a:ext cx="2311400" cy="6857999"/>
                <a:chOff x="9880600" y="1"/>
                <a:chExt cx="2311400" cy="6857999"/>
              </a:xfrm>
            </p:grpSpPr>
            <p:pic>
              <p:nvPicPr>
                <p:cNvPr id="13" name="图形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V="1">
                  <a:off x="9880600" y="6808216"/>
                  <a:ext cx="2311400" cy="49784"/>
                </a:xfrm>
                <a:prstGeom prst="rect">
                  <a:avLst/>
                </a:prstGeom>
              </p:spPr>
            </p:pic>
            <p:pic>
              <p:nvPicPr>
                <p:cNvPr id="14" name="图形 13"/>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934696" y="1"/>
                  <a:ext cx="1257304" cy="689686"/>
                </a:xfrm>
                <a:prstGeom prst="rect">
                  <a:avLst/>
                </a:prstGeom>
              </p:spPr>
            </p:pic>
          </p:grpSp>
          <p:pic>
            <p:nvPicPr>
              <p:cNvPr id="12" name="图形 1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flipH="1" flipV="1">
                <a:off x="-3" y="6531532"/>
                <a:ext cx="587375" cy="322201"/>
              </a:xfrm>
              <a:prstGeom prst="rect">
                <a:avLst/>
              </a:prstGeom>
            </p:spPr>
          </p:pic>
        </p:grpSp>
        <p:sp>
          <p:nvSpPr>
            <p:cNvPr id="9" name="Oval 15"/>
            <p:cNvSpPr/>
            <p:nvPr/>
          </p:nvSpPr>
          <p:spPr>
            <a:xfrm flipH="1">
              <a:off x="329155" y="177801"/>
              <a:ext cx="303927" cy="304800"/>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Manrope SemiBold" charset="0"/>
                <a:cs typeface="MuseoModerno Black" pitchFamily="2" charset="0"/>
              </a:endParaRPr>
            </a:p>
          </p:txBody>
        </p:sp>
      </p:grpSp>
      <p:sp>
        <p:nvSpPr>
          <p:cNvPr id="15" name="矩形 14"/>
          <p:cNvSpPr/>
          <p:nvPr userDrawn="1"/>
        </p:nvSpPr>
        <p:spPr>
          <a:xfrm>
            <a:off x="0" y="246299"/>
            <a:ext cx="333375" cy="646331"/>
          </a:xfrm>
          <a:prstGeom prst="rect">
            <a:avLst/>
          </a:prstGeom>
          <a:solidFill>
            <a:srgbClr val="E16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DCDA9F9E-4727-4653-900B-0D249F462BA7}" type="slidenum">
              <a:rPr lang="zh-CN" altLang="en-US" smtClean="0"/>
              <a:t>‹#›</a:t>
            </a:fld>
            <a:endParaRPr lang="zh-CN" altLang="en-US"/>
          </a:p>
        </p:txBody>
      </p:sp>
      <p:grpSp>
        <p:nvGrpSpPr>
          <p:cNvPr id="7" name="组合 6"/>
          <p:cNvGrpSpPr/>
          <p:nvPr userDrawn="1"/>
        </p:nvGrpSpPr>
        <p:grpSpPr>
          <a:xfrm flipH="1">
            <a:off x="-4" y="0"/>
            <a:ext cx="12192003" cy="6858000"/>
            <a:chOff x="-4" y="0"/>
            <a:chExt cx="12192003" cy="6858000"/>
          </a:xfrm>
        </p:grpSpPr>
        <p:grpSp>
          <p:nvGrpSpPr>
            <p:cNvPr id="8" name="组合 7"/>
            <p:cNvGrpSpPr/>
            <p:nvPr/>
          </p:nvGrpSpPr>
          <p:grpSpPr>
            <a:xfrm flipH="1">
              <a:off x="-4" y="0"/>
              <a:ext cx="12192003" cy="6858000"/>
              <a:chOff x="-3" y="0"/>
              <a:chExt cx="12192003" cy="6858000"/>
            </a:xfrm>
          </p:grpSpPr>
          <p:sp>
            <p:nvSpPr>
              <p:cNvPr id="10" name="矩形 9"/>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grpSp>
            <p:nvGrpSpPr>
              <p:cNvPr id="11" name="组合 10"/>
              <p:cNvGrpSpPr/>
              <p:nvPr/>
            </p:nvGrpSpPr>
            <p:grpSpPr>
              <a:xfrm>
                <a:off x="9880600" y="1"/>
                <a:ext cx="2311400" cy="6857999"/>
                <a:chOff x="9880600" y="1"/>
                <a:chExt cx="2311400" cy="6857999"/>
              </a:xfrm>
            </p:grpSpPr>
            <p:pic>
              <p:nvPicPr>
                <p:cNvPr id="13" name="图形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V="1">
                  <a:off x="9880600" y="6808216"/>
                  <a:ext cx="2311400" cy="49784"/>
                </a:xfrm>
                <a:prstGeom prst="rect">
                  <a:avLst/>
                </a:prstGeom>
              </p:spPr>
            </p:pic>
            <p:pic>
              <p:nvPicPr>
                <p:cNvPr id="14" name="图形 13"/>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934696" y="1"/>
                  <a:ext cx="1257304" cy="689686"/>
                </a:xfrm>
                <a:prstGeom prst="rect">
                  <a:avLst/>
                </a:prstGeom>
              </p:spPr>
            </p:pic>
          </p:grpSp>
          <p:pic>
            <p:nvPicPr>
              <p:cNvPr id="12" name="图形 1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flipH="1" flipV="1">
                <a:off x="-3" y="6531532"/>
                <a:ext cx="587375" cy="322201"/>
              </a:xfrm>
              <a:prstGeom prst="rect">
                <a:avLst/>
              </a:prstGeom>
            </p:spPr>
          </p:pic>
        </p:grpSp>
        <p:sp>
          <p:nvSpPr>
            <p:cNvPr id="9" name="Oval 15"/>
            <p:cNvSpPr/>
            <p:nvPr/>
          </p:nvSpPr>
          <p:spPr>
            <a:xfrm flipH="1">
              <a:off x="329155" y="177801"/>
              <a:ext cx="303927" cy="304800"/>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Manrope SemiBold" charset="0"/>
                <a:cs typeface="MuseoModerno Black" pitchFamily="2" charset="0"/>
              </a:endParaRPr>
            </a:p>
          </p:txBody>
        </p:sp>
      </p:grpSp>
      <p:sp>
        <p:nvSpPr>
          <p:cNvPr id="15" name="矩形 14"/>
          <p:cNvSpPr/>
          <p:nvPr userDrawn="1"/>
        </p:nvSpPr>
        <p:spPr>
          <a:xfrm>
            <a:off x="0" y="246299"/>
            <a:ext cx="333375" cy="646331"/>
          </a:xfrm>
          <a:prstGeom prst="rect">
            <a:avLst/>
          </a:prstGeom>
          <a:solidFill>
            <a:srgbClr val="E16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DCDA9F9E-4727-4653-900B-0D249F462BA7}" type="slidenum">
              <a:rPr lang="zh-CN" altLang="en-US" smtClean="0"/>
              <a:t>‹#›</a:t>
            </a:fld>
            <a:endParaRPr lang="zh-CN" altLang="en-US"/>
          </a:p>
        </p:txBody>
      </p:sp>
      <p:grpSp>
        <p:nvGrpSpPr>
          <p:cNvPr id="7" name="组合 6"/>
          <p:cNvGrpSpPr/>
          <p:nvPr userDrawn="1"/>
        </p:nvGrpSpPr>
        <p:grpSpPr>
          <a:xfrm flipH="1">
            <a:off x="-4" y="0"/>
            <a:ext cx="12192003" cy="6858000"/>
            <a:chOff x="-4" y="0"/>
            <a:chExt cx="12192003" cy="6858000"/>
          </a:xfrm>
        </p:grpSpPr>
        <p:grpSp>
          <p:nvGrpSpPr>
            <p:cNvPr id="8" name="组合 7"/>
            <p:cNvGrpSpPr/>
            <p:nvPr/>
          </p:nvGrpSpPr>
          <p:grpSpPr>
            <a:xfrm flipH="1">
              <a:off x="-4" y="0"/>
              <a:ext cx="12192003" cy="6858000"/>
              <a:chOff x="-3" y="0"/>
              <a:chExt cx="12192003" cy="6858000"/>
            </a:xfrm>
          </p:grpSpPr>
          <p:sp>
            <p:nvSpPr>
              <p:cNvPr id="10" name="矩形 9"/>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grpSp>
            <p:nvGrpSpPr>
              <p:cNvPr id="11" name="组合 10"/>
              <p:cNvGrpSpPr/>
              <p:nvPr/>
            </p:nvGrpSpPr>
            <p:grpSpPr>
              <a:xfrm>
                <a:off x="9880600" y="1"/>
                <a:ext cx="2311400" cy="6857999"/>
                <a:chOff x="9880600" y="1"/>
                <a:chExt cx="2311400" cy="6857999"/>
              </a:xfrm>
            </p:grpSpPr>
            <p:pic>
              <p:nvPicPr>
                <p:cNvPr id="13" name="图形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V="1">
                  <a:off x="9880600" y="6808216"/>
                  <a:ext cx="2311400" cy="49784"/>
                </a:xfrm>
                <a:prstGeom prst="rect">
                  <a:avLst/>
                </a:prstGeom>
              </p:spPr>
            </p:pic>
            <p:pic>
              <p:nvPicPr>
                <p:cNvPr id="14" name="图形 13"/>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934696" y="1"/>
                  <a:ext cx="1257304" cy="689686"/>
                </a:xfrm>
                <a:prstGeom prst="rect">
                  <a:avLst/>
                </a:prstGeom>
              </p:spPr>
            </p:pic>
          </p:grpSp>
          <p:pic>
            <p:nvPicPr>
              <p:cNvPr id="12" name="图形 1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flipH="1" flipV="1">
                <a:off x="-3" y="6531532"/>
                <a:ext cx="587375" cy="322201"/>
              </a:xfrm>
              <a:prstGeom prst="rect">
                <a:avLst/>
              </a:prstGeom>
            </p:spPr>
          </p:pic>
        </p:grpSp>
        <p:sp>
          <p:nvSpPr>
            <p:cNvPr id="9" name="Oval 15"/>
            <p:cNvSpPr/>
            <p:nvPr/>
          </p:nvSpPr>
          <p:spPr>
            <a:xfrm flipH="1">
              <a:off x="329155" y="177801"/>
              <a:ext cx="303927" cy="304800"/>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Manrope SemiBold" charset="0"/>
                <a:cs typeface="MuseoModerno Black" pitchFamily="2" charset="0"/>
              </a:endParaRPr>
            </a:p>
          </p:txBody>
        </p:sp>
      </p:grpSp>
      <p:sp>
        <p:nvSpPr>
          <p:cNvPr id="15" name="矩形 14"/>
          <p:cNvSpPr/>
          <p:nvPr userDrawn="1"/>
        </p:nvSpPr>
        <p:spPr>
          <a:xfrm>
            <a:off x="0" y="246299"/>
            <a:ext cx="333375" cy="646331"/>
          </a:xfrm>
          <a:prstGeom prst="rect">
            <a:avLst/>
          </a:prstGeom>
          <a:solidFill>
            <a:srgbClr val="E16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DCDA9F9E-4727-4653-900B-0D249F462BA7}" type="slidenum">
              <a:rPr lang="zh-CN" altLang="en-US" smtClean="0"/>
              <a:t>‹#›</a:t>
            </a:fld>
            <a:endParaRPr lang="zh-CN" altLang="en-US"/>
          </a:p>
        </p:txBody>
      </p:sp>
      <p:grpSp>
        <p:nvGrpSpPr>
          <p:cNvPr id="7" name="组合 6"/>
          <p:cNvGrpSpPr/>
          <p:nvPr userDrawn="1"/>
        </p:nvGrpSpPr>
        <p:grpSpPr>
          <a:xfrm flipH="1">
            <a:off x="-4" y="0"/>
            <a:ext cx="12192003" cy="6858000"/>
            <a:chOff x="-4" y="0"/>
            <a:chExt cx="12192003" cy="6858000"/>
          </a:xfrm>
        </p:grpSpPr>
        <p:grpSp>
          <p:nvGrpSpPr>
            <p:cNvPr id="8" name="组合 7"/>
            <p:cNvGrpSpPr/>
            <p:nvPr/>
          </p:nvGrpSpPr>
          <p:grpSpPr>
            <a:xfrm flipH="1">
              <a:off x="-4" y="0"/>
              <a:ext cx="12192003" cy="6858000"/>
              <a:chOff x="-3" y="0"/>
              <a:chExt cx="12192003" cy="6858000"/>
            </a:xfrm>
          </p:grpSpPr>
          <p:sp>
            <p:nvSpPr>
              <p:cNvPr id="10" name="矩形 9"/>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grpSp>
            <p:nvGrpSpPr>
              <p:cNvPr id="11" name="组合 10"/>
              <p:cNvGrpSpPr/>
              <p:nvPr/>
            </p:nvGrpSpPr>
            <p:grpSpPr>
              <a:xfrm>
                <a:off x="9880600" y="1"/>
                <a:ext cx="2311400" cy="6857999"/>
                <a:chOff x="9880600" y="1"/>
                <a:chExt cx="2311400" cy="6857999"/>
              </a:xfrm>
            </p:grpSpPr>
            <p:pic>
              <p:nvPicPr>
                <p:cNvPr id="13" name="图形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V="1">
                  <a:off x="9880600" y="6808216"/>
                  <a:ext cx="2311400" cy="49784"/>
                </a:xfrm>
                <a:prstGeom prst="rect">
                  <a:avLst/>
                </a:prstGeom>
              </p:spPr>
            </p:pic>
            <p:pic>
              <p:nvPicPr>
                <p:cNvPr id="14" name="图形 13"/>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934696" y="1"/>
                  <a:ext cx="1257304" cy="689686"/>
                </a:xfrm>
                <a:prstGeom prst="rect">
                  <a:avLst/>
                </a:prstGeom>
              </p:spPr>
            </p:pic>
          </p:grpSp>
          <p:pic>
            <p:nvPicPr>
              <p:cNvPr id="12" name="图形 1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flipH="1" flipV="1">
                <a:off x="-3" y="6531532"/>
                <a:ext cx="587375" cy="322201"/>
              </a:xfrm>
              <a:prstGeom prst="rect">
                <a:avLst/>
              </a:prstGeom>
            </p:spPr>
          </p:pic>
        </p:grpSp>
        <p:sp>
          <p:nvSpPr>
            <p:cNvPr id="9" name="Oval 15"/>
            <p:cNvSpPr/>
            <p:nvPr/>
          </p:nvSpPr>
          <p:spPr>
            <a:xfrm flipH="1">
              <a:off x="329155" y="177801"/>
              <a:ext cx="303927" cy="304800"/>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Manrope SemiBold" charset="0"/>
                <a:cs typeface="MuseoModerno Black" pitchFamily="2" charset="0"/>
              </a:endParaRPr>
            </a:p>
          </p:txBody>
        </p:sp>
      </p:grpSp>
      <p:sp>
        <p:nvSpPr>
          <p:cNvPr id="15" name="矩形 14"/>
          <p:cNvSpPr/>
          <p:nvPr userDrawn="1"/>
        </p:nvSpPr>
        <p:spPr>
          <a:xfrm>
            <a:off x="0" y="246299"/>
            <a:ext cx="333375" cy="646331"/>
          </a:xfrm>
          <a:prstGeom prst="rect">
            <a:avLst/>
          </a:prstGeom>
          <a:solidFill>
            <a:srgbClr val="E16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DCDA9F9E-4727-4653-900B-0D249F462BA7}" type="slidenum">
              <a:rPr lang="zh-CN" altLang="en-US" smtClean="0"/>
              <a:t>‹#›</a:t>
            </a:fld>
            <a:endParaRPr lang="zh-CN" altLang="en-US"/>
          </a:p>
        </p:txBody>
      </p:sp>
      <p:grpSp>
        <p:nvGrpSpPr>
          <p:cNvPr id="7" name="组合 6"/>
          <p:cNvGrpSpPr/>
          <p:nvPr userDrawn="1"/>
        </p:nvGrpSpPr>
        <p:grpSpPr>
          <a:xfrm flipH="1">
            <a:off x="-4" y="0"/>
            <a:ext cx="12192003" cy="6858000"/>
            <a:chOff x="-4" y="0"/>
            <a:chExt cx="12192003" cy="6858000"/>
          </a:xfrm>
        </p:grpSpPr>
        <p:grpSp>
          <p:nvGrpSpPr>
            <p:cNvPr id="8" name="组合 7"/>
            <p:cNvGrpSpPr/>
            <p:nvPr/>
          </p:nvGrpSpPr>
          <p:grpSpPr>
            <a:xfrm flipH="1">
              <a:off x="-4" y="0"/>
              <a:ext cx="12192003" cy="6858000"/>
              <a:chOff x="-3" y="0"/>
              <a:chExt cx="12192003" cy="6858000"/>
            </a:xfrm>
          </p:grpSpPr>
          <p:sp>
            <p:nvSpPr>
              <p:cNvPr id="10" name="矩形 9"/>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grpSp>
            <p:nvGrpSpPr>
              <p:cNvPr id="11" name="组合 10"/>
              <p:cNvGrpSpPr/>
              <p:nvPr/>
            </p:nvGrpSpPr>
            <p:grpSpPr>
              <a:xfrm>
                <a:off x="9880600" y="1"/>
                <a:ext cx="2311400" cy="6857999"/>
                <a:chOff x="9880600" y="1"/>
                <a:chExt cx="2311400" cy="6857999"/>
              </a:xfrm>
            </p:grpSpPr>
            <p:pic>
              <p:nvPicPr>
                <p:cNvPr id="13" name="图形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V="1">
                  <a:off x="9880600" y="6808216"/>
                  <a:ext cx="2311400" cy="49784"/>
                </a:xfrm>
                <a:prstGeom prst="rect">
                  <a:avLst/>
                </a:prstGeom>
              </p:spPr>
            </p:pic>
            <p:pic>
              <p:nvPicPr>
                <p:cNvPr id="14" name="图形 13"/>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934696" y="1"/>
                  <a:ext cx="1257304" cy="689686"/>
                </a:xfrm>
                <a:prstGeom prst="rect">
                  <a:avLst/>
                </a:prstGeom>
              </p:spPr>
            </p:pic>
          </p:grpSp>
          <p:pic>
            <p:nvPicPr>
              <p:cNvPr id="12" name="图形 1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flipH="1" flipV="1">
                <a:off x="-3" y="6531532"/>
                <a:ext cx="587375" cy="322201"/>
              </a:xfrm>
              <a:prstGeom prst="rect">
                <a:avLst/>
              </a:prstGeom>
            </p:spPr>
          </p:pic>
        </p:grpSp>
        <p:sp>
          <p:nvSpPr>
            <p:cNvPr id="9" name="Oval 15"/>
            <p:cNvSpPr/>
            <p:nvPr/>
          </p:nvSpPr>
          <p:spPr>
            <a:xfrm flipH="1">
              <a:off x="329155" y="177801"/>
              <a:ext cx="303927" cy="304800"/>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Manrope SemiBold" charset="0"/>
                <a:cs typeface="MuseoModerno Black" pitchFamily="2" charset="0"/>
              </a:endParaRPr>
            </a:p>
          </p:txBody>
        </p:sp>
      </p:grpSp>
      <p:sp>
        <p:nvSpPr>
          <p:cNvPr id="15" name="矩形 14"/>
          <p:cNvSpPr/>
          <p:nvPr userDrawn="1"/>
        </p:nvSpPr>
        <p:spPr>
          <a:xfrm>
            <a:off x="0" y="246299"/>
            <a:ext cx="333375" cy="646331"/>
          </a:xfrm>
          <a:prstGeom prst="rect">
            <a:avLst/>
          </a:prstGeom>
          <a:solidFill>
            <a:srgbClr val="E16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DCDA9F9E-4727-4653-900B-0D249F462BA7}" type="slidenum">
              <a:rPr lang="zh-CN" altLang="en-US" smtClean="0"/>
              <a:t>‹#›</a:t>
            </a:fld>
            <a:endParaRPr lang="zh-CN" altLang="en-US"/>
          </a:p>
        </p:txBody>
      </p:sp>
      <p:grpSp>
        <p:nvGrpSpPr>
          <p:cNvPr id="7" name="组合 6"/>
          <p:cNvGrpSpPr/>
          <p:nvPr userDrawn="1"/>
        </p:nvGrpSpPr>
        <p:grpSpPr>
          <a:xfrm flipH="1">
            <a:off x="-4" y="0"/>
            <a:ext cx="12192003" cy="6858000"/>
            <a:chOff x="-4" y="0"/>
            <a:chExt cx="12192003" cy="6858000"/>
          </a:xfrm>
        </p:grpSpPr>
        <p:grpSp>
          <p:nvGrpSpPr>
            <p:cNvPr id="8" name="组合 7"/>
            <p:cNvGrpSpPr/>
            <p:nvPr/>
          </p:nvGrpSpPr>
          <p:grpSpPr>
            <a:xfrm flipH="1">
              <a:off x="-4" y="0"/>
              <a:ext cx="12192003" cy="6858000"/>
              <a:chOff x="-3" y="0"/>
              <a:chExt cx="12192003" cy="6858000"/>
            </a:xfrm>
          </p:grpSpPr>
          <p:sp>
            <p:nvSpPr>
              <p:cNvPr id="10" name="矩形 9"/>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grpSp>
            <p:nvGrpSpPr>
              <p:cNvPr id="11" name="组合 10"/>
              <p:cNvGrpSpPr/>
              <p:nvPr/>
            </p:nvGrpSpPr>
            <p:grpSpPr>
              <a:xfrm>
                <a:off x="9880600" y="1"/>
                <a:ext cx="2311400" cy="6857999"/>
                <a:chOff x="9880600" y="1"/>
                <a:chExt cx="2311400" cy="6857999"/>
              </a:xfrm>
            </p:grpSpPr>
            <p:pic>
              <p:nvPicPr>
                <p:cNvPr id="13" name="图形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V="1">
                  <a:off x="9880600" y="6808216"/>
                  <a:ext cx="2311400" cy="49784"/>
                </a:xfrm>
                <a:prstGeom prst="rect">
                  <a:avLst/>
                </a:prstGeom>
              </p:spPr>
            </p:pic>
            <p:pic>
              <p:nvPicPr>
                <p:cNvPr id="14" name="图形 13"/>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934696" y="1"/>
                  <a:ext cx="1257304" cy="689686"/>
                </a:xfrm>
                <a:prstGeom prst="rect">
                  <a:avLst/>
                </a:prstGeom>
              </p:spPr>
            </p:pic>
          </p:grpSp>
          <p:pic>
            <p:nvPicPr>
              <p:cNvPr id="12" name="图形 1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flipH="1" flipV="1">
                <a:off x="-3" y="6531532"/>
                <a:ext cx="587375" cy="322201"/>
              </a:xfrm>
              <a:prstGeom prst="rect">
                <a:avLst/>
              </a:prstGeom>
            </p:spPr>
          </p:pic>
        </p:grpSp>
        <p:sp>
          <p:nvSpPr>
            <p:cNvPr id="9" name="Oval 15"/>
            <p:cNvSpPr/>
            <p:nvPr/>
          </p:nvSpPr>
          <p:spPr>
            <a:xfrm flipH="1">
              <a:off x="329155" y="177801"/>
              <a:ext cx="303927" cy="304800"/>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Manrope SemiBold" charset="0"/>
                <a:cs typeface="MuseoModerno Black" pitchFamily="2" charset="0"/>
              </a:endParaRPr>
            </a:p>
          </p:txBody>
        </p:sp>
      </p:grpSp>
      <p:sp>
        <p:nvSpPr>
          <p:cNvPr id="15" name="矩形 14"/>
          <p:cNvSpPr/>
          <p:nvPr userDrawn="1"/>
        </p:nvSpPr>
        <p:spPr>
          <a:xfrm>
            <a:off x="0" y="246299"/>
            <a:ext cx="333375" cy="646331"/>
          </a:xfrm>
          <a:prstGeom prst="rect">
            <a:avLst/>
          </a:prstGeom>
          <a:solidFill>
            <a:srgbClr val="E16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DCDA9F9E-4727-4653-900B-0D249F462BA7}" type="slidenum">
              <a:rPr lang="zh-CN" altLang="en-US" smtClean="0"/>
              <a:t>‹#›</a:t>
            </a:fld>
            <a:endParaRPr lang="zh-CN" altLang="en-US"/>
          </a:p>
        </p:txBody>
      </p:sp>
      <p:grpSp>
        <p:nvGrpSpPr>
          <p:cNvPr id="7" name="组合 6"/>
          <p:cNvGrpSpPr/>
          <p:nvPr userDrawn="1"/>
        </p:nvGrpSpPr>
        <p:grpSpPr>
          <a:xfrm flipH="1">
            <a:off x="-4" y="0"/>
            <a:ext cx="12192003" cy="6858000"/>
            <a:chOff x="-4" y="0"/>
            <a:chExt cx="12192003" cy="6858000"/>
          </a:xfrm>
        </p:grpSpPr>
        <p:grpSp>
          <p:nvGrpSpPr>
            <p:cNvPr id="8" name="组合 7"/>
            <p:cNvGrpSpPr/>
            <p:nvPr/>
          </p:nvGrpSpPr>
          <p:grpSpPr>
            <a:xfrm flipH="1">
              <a:off x="-4" y="0"/>
              <a:ext cx="12192003" cy="6858000"/>
              <a:chOff x="-3" y="0"/>
              <a:chExt cx="12192003" cy="6858000"/>
            </a:xfrm>
          </p:grpSpPr>
          <p:sp>
            <p:nvSpPr>
              <p:cNvPr id="10" name="矩形 9"/>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grpSp>
            <p:nvGrpSpPr>
              <p:cNvPr id="11" name="组合 10"/>
              <p:cNvGrpSpPr/>
              <p:nvPr/>
            </p:nvGrpSpPr>
            <p:grpSpPr>
              <a:xfrm>
                <a:off x="9880600" y="1"/>
                <a:ext cx="2311400" cy="6857999"/>
                <a:chOff x="9880600" y="1"/>
                <a:chExt cx="2311400" cy="6857999"/>
              </a:xfrm>
            </p:grpSpPr>
            <p:pic>
              <p:nvPicPr>
                <p:cNvPr id="13" name="图形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V="1">
                  <a:off x="9880600" y="6808216"/>
                  <a:ext cx="2311400" cy="49784"/>
                </a:xfrm>
                <a:prstGeom prst="rect">
                  <a:avLst/>
                </a:prstGeom>
              </p:spPr>
            </p:pic>
            <p:pic>
              <p:nvPicPr>
                <p:cNvPr id="14" name="图形 13"/>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934696" y="1"/>
                  <a:ext cx="1257304" cy="689686"/>
                </a:xfrm>
                <a:prstGeom prst="rect">
                  <a:avLst/>
                </a:prstGeom>
              </p:spPr>
            </p:pic>
          </p:grpSp>
          <p:pic>
            <p:nvPicPr>
              <p:cNvPr id="12" name="图形 1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flipH="1" flipV="1">
                <a:off x="-3" y="6531532"/>
                <a:ext cx="587375" cy="322201"/>
              </a:xfrm>
              <a:prstGeom prst="rect">
                <a:avLst/>
              </a:prstGeom>
            </p:spPr>
          </p:pic>
        </p:grpSp>
        <p:sp>
          <p:nvSpPr>
            <p:cNvPr id="9" name="Oval 15"/>
            <p:cNvSpPr/>
            <p:nvPr/>
          </p:nvSpPr>
          <p:spPr>
            <a:xfrm flipH="1">
              <a:off x="329155" y="177801"/>
              <a:ext cx="303927" cy="304800"/>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Manrope SemiBold" charset="0"/>
                <a:cs typeface="MuseoModerno Black" pitchFamily="2" charset="0"/>
              </a:endParaRPr>
            </a:p>
          </p:txBody>
        </p:sp>
      </p:grpSp>
      <p:sp>
        <p:nvSpPr>
          <p:cNvPr id="15" name="矩形 14"/>
          <p:cNvSpPr/>
          <p:nvPr userDrawn="1"/>
        </p:nvSpPr>
        <p:spPr>
          <a:xfrm>
            <a:off x="0" y="246299"/>
            <a:ext cx="333375" cy="646331"/>
          </a:xfrm>
          <a:prstGeom prst="rect">
            <a:avLst/>
          </a:prstGeom>
          <a:solidFill>
            <a:srgbClr val="E16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DCDA9F9E-4727-4653-900B-0D249F462BA7}" type="slidenum">
              <a:rPr lang="zh-CN" altLang="en-US" smtClean="0"/>
              <a:t>‹#›</a:t>
            </a:fld>
            <a:endParaRPr lang="zh-CN" altLang="en-US"/>
          </a:p>
        </p:txBody>
      </p:sp>
      <p:grpSp>
        <p:nvGrpSpPr>
          <p:cNvPr id="7" name="组合 6"/>
          <p:cNvGrpSpPr/>
          <p:nvPr userDrawn="1"/>
        </p:nvGrpSpPr>
        <p:grpSpPr>
          <a:xfrm flipH="1">
            <a:off x="-4" y="0"/>
            <a:ext cx="12192003" cy="6858000"/>
            <a:chOff x="-4" y="0"/>
            <a:chExt cx="12192003" cy="6858000"/>
          </a:xfrm>
        </p:grpSpPr>
        <p:grpSp>
          <p:nvGrpSpPr>
            <p:cNvPr id="8" name="组合 7"/>
            <p:cNvGrpSpPr/>
            <p:nvPr/>
          </p:nvGrpSpPr>
          <p:grpSpPr>
            <a:xfrm flipH="1">
              <a:off x="-4" y="0"/>
              <a:ext cx="12192003" cy="6858000"/>
              <a:chOff x="-3" y="0"/>
              <a:chExt cx="12192003" cy="6858000"/>
            </a:xfrm>
          </p:grpSpPr>
          <p:sp>
            <p:nvSpPr>
              <p:cNvPr id="10" name="矩形 9"/>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grpSp>
            <p:nvGrpSpPr>
              <p:cNvPr id="11" name="组合 10"/>
              <p:cNvGrpSpPr/>
              <p:nvPr/>
            </p:nvGrpSpPr>
            <p:grpSpPr>
              <a:xfrm>
                <a:off x="9880600" y="1"/>
                <a:ext cx="2311400" cy="6857999"/>
                <a:chOff x="9880600" y="1"/>
                <a:chExt cx="2311400" cy="6857999"/>
              </a:xfrm>
            </p:grpSpPr>
            <p:pic>
              <p:nvPicPr>
                <p:cNvPr id="13" name="图形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V="1">
                  <a:off x="9880600" y="6808216"/>
                  <a:ext cx="2311400" cy="49784"/>
                </a:xfrm>
                <a:prstGeom prst="rect">
                  <a:avLst/>
                </a:prstGeom>
              </p:spPr>
            </p:pic>
            <p:pic>
              <p:nvPicPr>
                <p:cNvPr id="14" name="图形 13"/>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934696" y="1"/>
                  <a:ext cx="1257304" cy="689686"/>
                </a:xfrm>
                <a:prstGeom prst="rect">
                  <a:avLst/>
                </a:prstGeom>
              </p:spPr>
            </p:pic>
          </p:grpSp>
          <p:pic>
            <p:nvPicPr>
              <p:cNvPr id="12" name="图形 1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flipH="1" flipV="1">
                <a:off x="-3" y="6531532"/>
                <a:ext cx="587375" cy="322201"/>
              </a:xfrm>
              <a:prstGeom prst="rect">
                <a:avLst/>
              </a:prstGeom>
            </p:spPr>
          </p:pic>
        </p:grpSp>
        <p:sp>
          <p:nvSpPr>
            <p:cNvPr id="9" name="Oval 15"/>
            <p:cNvSpPr/>
            <p:nvPr/>
          </p:nvSpPr>
          <p:spPr>
            <a:xfrm flipH="1">
              <a:off x="329155" y="177801"/>
              <a:ext cx="303927" cy="304800"/>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Manrope SemiBold" charset="0"/>
                <a:cs typeface="MuseoModerno Black" pitchFamily="2" charset="0"/>
              </a:endParaRPr>
            </a:p>
          </p:txBody>
        </p:sp>
      </p:grpSp>
      <p:sp>
        <p:nvSpPr>
          <p:cNvPr id="15" name="矩形 14"/>
          <p:cNvSpPr/>
          <p:nvPr userDrawn="1"/>
        </p:nvSpPr>
        <p:spPr>
          <a:xfrm>
            <a:off x="0" y="246299"/>
            <a:ext cx="333375" cy="646331"/>
          </a:xfrm>
          <a:prstGeom prst="rect">
            <a:avLst/>
          </a:prstGeom>
          <a:solidFill>
            <a:srgbClr val="E16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DCDA9F9E-4727-4653-900B-0D249F462BA7}" type="slidenum">
              <a:rPr lang="zh-CN" altLang="en-US" smtClean="0"/>
              <a:t>‹#›</a:t>
            </a:fld>
            <a:endParaRPr lang="zh-CN" altLang="en-US"/>
          </a:p>
        </p:txBody>
      </p:sp>
      <p:grpSp>
        <p:nvGrpSpPr>
          <p:cNvPr id="7" name="组合 6"/>
          <p:cNvGrpSpPr/>
          <p:nvPr userDrawn="1"/>
        </p:nvGrpSpPr>
        <p:grpSpPr>
          <a:xfrm flipH="1">
            <a:off x="-4" y="0"/>
            <a:ext cx="12192003" cy="6858000"/>
            <a:chOff x="-4" y="0"/>
            <a:chExt cx="12192003" cy="6858000"/>
          </a:xfrm>
        </p:grpSpPr>
        <p:grpSp>
          <p:nvGrpSpPr>
            <p:cNvPr id="8" name="组合 7"/>
            <p:cNvGrpSpPr/>
            <p:nvPr/>
          </p:nvGrpSpPr>
          <p:grpSpPr>
            <a:xfrm flipH="1">
              <a:off x="-4" y="0"/>
              <a:ext cx="12192003" cy="6858000"/>
              <a:chOff x="-3" y="0"/>
              <a:chExt cx="12192003" cy="6858000"/>
            </a:xfrm>
          </p:grpSpPr>
          <p:sp>
            <p:nvSpPr>
              <p:cNvPr id="10" name="矩形 9"/>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grpSp>
            <p:nvGrpSpPr>
              <p:cNvPr id="11" name="组合 10"/>
              <p:cNvGrpSpPr/>
              <p:nvPr/>
            </p:nvGrpSpPr>
            <p:grpSpPr>
              <a:xfrm>
                <a:off x="9880600" y="1"/>
                <a:ext cx="2311400" cy="6857999"/>
                <a:chOff x="9880600" y="1"/>
                <a:chExt cx="2311400" cy="6857999"/>
              </a:xfrm>
            </p:grpSpPr>
            <p:pic>
              <p:nvPicPr>
                <p:cNvPr id="13" name="图形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V="1">
                  <a:off x="9880600" y="6808216"/>
                  <a:ext cx="2311400" cy="49784"/>
                </a:xfrm>
                <a:prstGeom prst="rect">
                  <a:avLst/>
                </a:prstGeom>
              </p:spPr>
            </p:pic>
            <p:pic>
              <p:nvPicPr>
                <p:cNvPr id="14" name="图形 13"/>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934696" y="1"/>
                  <a:ext cx="1257304" cy="689686"/>
                </a:xfrm>
                <a:prstGeom prst="rect">
                  <a:avLst/>
                </a:prstGeom>
              </p:spPr>
            </p:pic>
          </p:grpSp>
          <p:pic>
            <p:nvPicPr>
              <p:cNvPr id="12" name="图形 1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flipH="1" flipV="1">
                <a:off x="-3" y="6531532"/>
                <a:ext cx="587375" cy="322201"/>
              </a:xfrm>
              <a:prstGeom prst="rect">
                <a:avLst/>
              </a:prstGeom>
            </p:spPr>
          </p:pic>
        </p:grpSp>
        <p:sp>
          <p:nvSpPr>
            <p:cNvPr id="9" name="Oval 15"/>
            <p:cNvSpPr/>
            <p:nvPr/>
          </p:nvSpPr>
          <p:spPr>
            <a:xfrm flipH="1">
              <a:off x="329155" y="177801"/>
              <a:ext cx="303927" cy="304800"/>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Manrope SemiBold" charset="0"/>
                <a:cs typeface="MuseoModerno Black" pitchFamily="2" charset="0"/>
              </a:endParaRPr>
            </a:p>
          </p:txBody>
        </p:sp>
      </p:grpSp>
      <p:sp>
        <p:nvSpPr>
          <p:cNvPr id="15" name="矩形 14"/>
          <p:cNvSpPr/>
          <p:nvPr userDrawn="1"/>
        </p:nvSpPr>
        <p:spPr>
          <a:xfrm>
            <a:off x="0" y="246299"/>
            <a:ext cx="333375" cy="646331"/>
          </a:xfrm>
          <a:prstGeom prst="rect">
            <a:avLst/>
          </a:prstGeom>
          <a:solidFill>
            <a:srgbClr val="E16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DCDA9F9E-4727-4653-900B-0D249F462BA7}" type="slidenum">
              <a:rPr lang="zh-CN" altLang="en-US" smtClean="0"/>
              <a:t>‹#›</a:t>
            </a:fld>
            <a:endParaRPr lang="zh-CN" altLang="en-US"/>
          </a:p>
        </p:txBody>
      </p:sp>
      <p:grpSp>
        <p:nvGrpSpPr>
          <p:cNvPr id="7" name="组合 6"/>
          <p:cNvGrpSpPr/>
          <p:nvPr userDrawn="1"/>
        </p:nvGrpSpPr>
        <p:grpSpPr>
          <a:xfrm flipH="1">
            <a:off x="-4" y="0"/>
            <a:ext cx="12192003" cy="6858000"/>
            <a:chOff x="-4" y="0"/>
            <a:chExt cx="12192003" cy="6858000"/>
          </a:xfrm>
        </p:grpSpPr>
        <p:grpSp>
          <p:nvGrpSpPr>
            <p:cNvPr id="8" name="组合 7"/>
            <p:cNvGrpSpPr/>
            <p:nvPr/>
          </p:nvGrpSpPr>
          <p:grpSpPr>
            <a:xfrm flipH="1">
              <a:off x="-4" y="0"/>
              <a:ext cx="12192003" cy="6858000"/>
              <a:chOff x="-3" y="0"/>
              <a:chExt cx="12192003" cy="6858000"/>
            </a:xfrm>
          </p:grpSpPr>
          <p:sp>
            <p:nvSpPr>
              <p:cNvPr id="10" name="矩形 9"/>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grpSp>
            <p:nvGrpSpPr>
              <p:cNvPr id="11" name="组合 10"/>
              <p:cNvGrpSpPr/>
              <p:nvPr/>
            </p:nvGrpSpPr>
            <p:grpSpPr>
              <a:xfrm>
                <a:off x="9880600" y="1"/>
                <a:ext cx="2311400" cy="6857999"/>
                <a:chOff x="9880600" y="1"/>
                <a:chExt cx="2311400" cy="6857999"/>
              </a:xfrm>
            </p:grpSpPr>
            <p:pic>
              <p:nvPicPr>
                <p:cNvPr id="13" name="图形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V="1">
                  <a:off x="9880600" y="6808216"/>
                  <a:ext cx="2311400" cy="49784"/>
                </a:xfrm>
                <a:prstGeom prst="rect">
                  <a:avLst/>
                </a:prstGeom>
              </p:spPr>
            </p:pic>
            <p:pic>
              <p:nvPicPr>
                <p:cNvPr id="14" name="图形 13"/>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934696" y="1"/>
                  <a:ext cx="1257304" cy="689686"/>
                </a:xfrm>
                <a:prstGeom prst="rect">
                  <a:avLst/>
                </a:prstGeom>
              </p:spPr>
            </p:pic>
          </p:grpSp>
          <p:pic>
            <p:nvPicPr>
              <p:cNvPr id="12" name="图形 1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flipH="1" flipV="1">
                <a:off x="-3" y="6531532"/>
                <a:ext cx="587375" cy="322201"/>
              </a:xfrm>
              <a:prstGeom prst="rect">
                <a:avLst/>
              </a:prstGeom>
            </p:spPr>
          </p:pic>
        </p:grpSp>
        <p:sp>
          <p:nvSpPr>
            <p:cNvPr id="9" name="Oval 15"/>
            <p:cNvSpPr/>
            <p:nvPr/>
          </p:nvSpPr>
          <p:spPr>
            <a:xfrm flipH="1">
              <a:off x="329155" y="177801"/>
              <a:ext cx="303927" cy="304800"/>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Manrope SemiBold" charset="0"/>
                <a:cs typeface="MuseoModerno Black" pitchFamily="2" charset="0"/>
              </a:endParaRPr>
            </a:p>
          </p:txBody>
        </p:sp>
      </p:grpSp>
      <p:sp>
        <p:nvSpPr>
          <p:cNvPr id="15" name="矩形 14"/>
          <p:cNvSpPr/>
          <p:nvPr userDrawn="1"/>
        </p:nvSpPr>
        <p:spPr>
          <a:xfrm>
            <a:off x="0" y="246299"/>
            <a:ext cx="333375" cy="646331"/>
          </a:xfrm>
          <a:prstGeom prst="rect">
            <a:avLst/>
          </a:prstGeom>
          <a:solidFill>
            <a:srgbClr val="E16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Manrope SemiBold" charset="0"/>
                <a:cs typeface="MuseoModerno Black" pitchFamily="2" charset="0"/>
              </a:defRPr>
            </a:lvl1pPr>
          </a:lstStyle>
          <a:p>
            <a:fld id="{FB0B2DA3-CDEE-4435-B7D9-C314F7D6C39C}"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Manrope SemiBold" charset="0"/>
                <a:cs typeface="MuseoModerno Black" pitchFamily="2"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Manrope SemiBold" charset="0"/>
                <a:cs typeface="MuseoModerno Black" pitchFamily="2" charset="0"/>
              </a:defRPr>
            </a:lvl1pPr>
          </a:lstStyle>
          <a:p>
            <a:fld id="{DCDA9F9E-4727-4653-900B-0D249F462BA7}" type="slidenum">
              <a:rPr lang="zh-CN" altLang="en-US" smtClean="0"/>
              <a:t>‹#›</a:t>
            </a:fld>
            <a:endParaRPr lang="zh-CN" altLang="en-US"/>
          </a:p>
        </p:txBody>
      </p:sp>
      <p:grpSp>
        <p:nvGrpSpPr>
          <p:cNvPr id="7" name="组合 6"/>
          <p:cNvGrpSpPr/>
          <p:nvPr userDrawn="1"/>
        </p:nvGrpSpPr>
        <p:grpSpPr>
          <a:xfrm flipH="1">
            <a:off x="-4" y="0"/>
            <a:ext cx="12192003" cy="6858000"/>
            <a:chOff x="-4" y="0"/>
            <a:chExt cx="12192003" cy="6858000"/>
          </a:xfrm>
        </p:grpSpPr>
        <p:grpSp>
          <p:nvGrpSpPr>
            <p:cNvPr id="8" name="组合 7"/>
            <p:cNvGrpSpPr/>
            <p:nvPr/>
          </p:nvGrpSpPr>
          <p:grpSpPr>
            <a:xfrm flipH="1">
              <a:off x="-4" y="0"/>
              <a:ext cx="12192003" cy="6858000"/>
              <a:chOff x="-3" y="0"/>
              <a:chExt cx="12192003" cy="6858000"/>
            </a:xfrm>
          </p:grpSpPr>
          <p:sp>
            <p:nvSpPr>
              <p:cNvPr id="10" name="矩形 9"/>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grpSp>
            <p:nvGrpSpPr>
              <p:cNvPr id="11" name="组合 10"/>
              <p:cNvGrpSpPr/>
              <p:nvPr/>
            </p:nvGrpSpPr>
            <p:grpSpPr>
              <a:xfrm>
                <a:off x="9880600" y="1"/>
                <a:ext cx="2311400" cy="6857999"/>
                <a:chOff x="9880600" y="1"/>
                <a:chExt cx="2311400" cy="6857999"/>
              </a:xfrm>
            </p:grpSpPr>
            <p:pic>
              <p:nvPicPr>
                <p:cNvPr id="13" name="图形 12"/>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flipV="1">
                  <a:off x="9880600" y="6808216"/>
                  <a:ext cx="2311400" cy="49784"/>
                </a:xfrm>
                <a:prstGeom prst="rect">
                  <a:avLst/>
                </a:prstGeom>
              </p:spPr>
            </p:pic>
            <p:pic>
              <p:nvPicPr>
                <p:cNvPr id="14" name="图形 13"/>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10934696" y="1"/>
                  <a:ext cx="1257304" cy="689686"/>
                </a:xfrm>
                <a:prstGeom prst="rect">
                  <a:avLst/>
                </a:prstGeom>
              </p:spPr>
            </p:pic>
          </p:grpSp>
          <p:pic>
            <p:nvPicPr>
              <p:cNvPr id="12" name="图形 1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flipH="1" flipV="1">
                <a:off x="-3" y="6531532"/>
                <a:ext cx="587375" cy="322201"/>
              </a:xfrm>
              <a:prstGeom prst="rect">
                <a:avLst/>
              </a:prstGeom>
            </p:spPr>
          </p:pic>
        </p:grpSp>
        <p:sp>
          <p:nvSpPr>
            <p:cNvPr id="9" name="Oval 15"/>
            <p:cNvSpPr/>
            <p:nvPr/>
          </p:nvSpPr>
          <p:spPr>
            <a:xfrm flipH="1">
              <a:off x="329155" y="177801"/>
              <a:ext cx="303927" cy="304800"/>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ea typeface="Manrope SemiBold" charset="0"/>
                <a:cs typeface="MuseoModerno Black" pitchFamily="2" charset="0"/>
              </a:endParaRPr>
            </a:p>
          </p:txBody>
        </p:sp>
      </p:grpSp>
      <p:sp>
        <p:nvSpPr>
          <p:cNvPr id="15" name="矩形 14"/>
          <p:cNvSpPr/>
          <p:nvPr userDrawn="1"/>
        </p:nvSpPr>
        <p:spPr>
          <a:xfrm>
            <a:off x="0" y="246299"/>
            <a:ext cx="333375" cy="646331"/>
          </a:xfrm>
          <a:prstGeom prst="rect">
            <a:avLst/>
          </a:prstGeom>
          <a:solidFill>
            <a:srgbClr val="E16E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Manrope SemiBold" charset="0"/>
              <a:cs typeface="MuseoModerno Black" pitchFamily="2" charset="0"/>
            </a:endParaRPr>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90000"/>
        </a:lnSpc>
        <a:spcBef>
          <a:spcPct val="0"/>
        </a:spcBef>
        <a:buNone/>
        <a:defRPr sz="4400" kern="1200">
          <a:solidFill>
            <a:schemeClr val="tx1"/>
          </a:solidFill>
          <a:latin typeface="MuseoModerno Black" pitchFamily="2" charset="0"/>
          <a:ea typeface="MuseoModerno Black" pitchFamily="2" charset="0"/>
          <a:cs typeface="MuseoModerno Black"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anrope SemiBold" charset="0"/>
          <a:cs typeface="MuseoModerno Black"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anrope SemiBold" charset="0"/>
          <a:cs typeface="MuseoModerno Black"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anrope SemiBold" charset="0"/>
          <a:cs typeface="MuseoModerno Black"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anrope SemiBold" charset="0"/>
          <a:cs typeface="MuseoModerno Black"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notesSlide" Target="../notesSlides/notesSlide1.xml"/><Relationship Id="rId7" Type="http://schemas.openxmlformats.org/officeDocument/2006/relationships/image" Target="../media/image2.svg"/><Relationship Id="rId2" Type="http://schemas.openxmlformats.org/officeDocument/2006/relationships/slideLayout" Target="../slideLayouts/slideLayout1.xml"/><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image" Target="../media/image6.svg"/><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4.sv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5.xml"/><Relationship Id="rId1" Type="http://schemas.openxmlformats.org/officeDocument/2006/relationships/tags" Target="../tags/tag1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6.xml"/><Relationship Id="rId1" Type="http://schemas.openxmlformats.org/officeDocument/2006/relationships/tags" Target="../tags/tag12.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image" Target="../media/image21.png"/><Relationship Id="rId2" Type="http://schemas.openxmlformats.org/officeDocument/2006/relationships/slideLayout" Target="../slideLayouts/slideLayout1.xml"/><Relationship Id="rId1" Type="http://schemas.openxmlformats.org/officeDocument/2006/relationships/tags" Target="../tags/tag1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14.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7.xml"/><Relationship Id="rId1" Type="http://schemas.openxmlformats.org/officeDocument/2006/relationships/tags" Target="../tags/tag15.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8.xml"/><Relationship Id="rId1" Type="http://schemas.openxmlformats.org/officeDocument/2006/relationships/tags" Target="../tags/tag16.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89.xml"/><Relationship Id="rId1" Type="http://schemas.openxmlformats.org/officeDocument/2006/relationships/tags" Target="../tags/tag17.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11.xml"/><Relationship Id="rId1" Type="http://schemas.openxmlformats.org/officeDocument/2006/relationships/tags" Target="../tags/tag18.xml"/><Relationship Id="rId5" Type="http://schemas.openxmlformats.org/officeDocument/2006/relationships/image" Target="../media/image26.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00.xml"/><Relationship Id="rId1" Type="http://schemas.openxmlformats.org/officeDocument/2006/relationships/tags" Target="../tags/tag19.xml"/><Relationship Id="rId5" Type="http://schemas.openxmlformats.org/officeDocument/2006/relationships/image" Target="../media/image27.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2.xml"/><Relationship Id="rId1" Type="http://schemas.openxmlformats.org/officeDocument/2006/relationships/tags" Target="../tags/tag20.xml"/><Relationship Id="rId5" Type="http://schemas.openxmlformats.org/officeDocument/2006/relationships/image" Target="../media/image28.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4.svg"/><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8" Type="http://schemas.openxmlformats.org/officeDocument/2006/relationships/hyperlink" Target="https://medium.com/@anup11uppin/understanding-customer-behavior-insights-from-retail-sales-data-da7991011071" TargetMode="External"/><Relationship Id="rId3" Type="http://schemas.openxmlformats.org/officeDocument/2006/relationships/notesSlide" Target="../notesSlides/notesSlide20.xml"/><Relationship Id="rId7" Type="http://schemas.openxmlformats.org/officeDocument/2006/relationships/image" Target="../media/image29.png"/><Relationship Id="rId2" Type="http://schemas.openxmlformats.org/officeDocument/2006/relationships/slideLayout" Target="../slideLayouts/slideLayout1.xml"/><Relationship Id="rId1" Type="http://schemas.openxmlformats.org/officeDocument/2006/relationships/tags" Target="../tags/tag2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notesSlide" Target="../notesSlides/notesSlide3.xml"/><Relationship Id="rId7" Type="http://schemas.openxmlformats.org/officeDocument/2006/relationships/image" Target="../media/image2.svg"/><Relationship Id="rId2" Type="http://schemas.openxmlformats.org/officeDocument/2006/relationships/slideLayout" Target="../slideLayouts/slideLayout1.xml"/><Relationship Id="rId1" Type="http://schemas.openxmlformats.org/officeDocument/2006/relationships/tags" Target="../tags/tag4.xml"/><Relationship Id="rId6" Type="http://schemas.openxmlformats.org/officeDocument/2006/relationships/image" Target="../media/image1.png"/><Relationship Id="rId5" Type="http://schemas.openxmlformats.org/officeDocument/2006/relationships/image" Target="../media/image6.svg"/><Relationship Id="rId10" Type="http://schemas.openxmlformats.org/officeDocument/2006/relationships/image" Target="../media/image8.png"/><Relationship Id="rId4" Type="http://schemas.openxmlformats.org/officeDocument/2006/relationships/image" Target="../media/image5.png"/><Relationship Id="rId9"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5.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3.xml"/><Relationship Id="rId1" Type="http://schemas.openxmlformats.org/officeDocument/2006/relationships/tags" Target="../tags/tag6.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notesSlide" Target="../notesSlides/notesSlide6.xml"/><Relationship Id="rId7" Type="http://schemas.openxmlformats.org/officeDocument/2006/relationships/image" Target="../media/image2.svg"/><Relationship Id="rId2" Type="http://schemas.openxmlformats.org/officeDocument/2006/relationships/slideLayout" Target="../slideLayouts/slideLayout1.xml"/><Relationship Id="rId1" Type="http://schemas.openxmlformats.org/officeDocument/2006/relationships/tags" Target="../tags/tag7.xml"/><Relationship Id="rId6" Type="http://schemas.openxmlformats.org/officeDocument/2006/relationships/image" Target="../media/image1.png"/><Relationship Id="rId5" Type="http://schemas.openxmlformats.org/officeDocument/2006/relationships/image" Target="../media/image6.sv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4.xml"/><Relationship Id="rId1" Type="http://schemas.openxmlformats.org/officeDocument/2006/relationships/tags" Target="../tags/tag9.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tags" Target="../tags/tag10.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4953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cs typeface="MuseoModerno Black" pitchFamily="2" charset="0"/>
            </a:endParaRPr>
          </a:p>
        </p:txBody>
      </p:sp>
      <p:pic>
        <p:nvPicPr>
          <p:cNvPr id="19" name="图形 18"/>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49530"/>
            <a:ext cx="7566660" cy="6948170"/>
          </a:xfrm>
          <a:prstGeom prst="rect">
            <a:avLst/>
          </a:prstGeom>
        </p:spPr>
      </p:pic>
      <p:grpSp>
        <p:nvGrpSpPr>
          <p:cNvPr id="8" name="组合 7"/>
          <p:cNvGrpSpPr/>
          <p:nvPr/>
        </p:nvGrpSpPr>
        <p:grpSpPr>
          <a:xfrm>
            <a:off x="9880600" y="0"/>
            <a:ext cx="2311400" cy="6858000"/>
            <a:chOff x="9880600" y="0"/>
            <a:chExt cx="2311400" cy="6858000"/>
          </a:xfrm>
        </p:grpSpPr>
        <p:pic>
          <p:nvPicPr>
            <p:cNvPr id="7" name="图形 6"/>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flipV="1">
              <a:off x="9880600" y="6808216"/>
              <a:ext cx="2311400" cy="49784"/>
            </a:xfrm>
            <a:prstGeom prst="rect">
              <a:avLst/>
            </a:prstGeom>
          </p:spPr>
        </p:pic>
        <p:pic>
          <p:nvPicPr>
            <p:cNvPr id="4" name="图形 3"/>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464800" y="0"/>
              <a:ext cx="1727200" cy="947445"/>
            </a:xfrm>
            <a:prstGeom prst="rect">
              <a:avLst/>
            </a:prstGeom>
          </p:spPr>
        </p:pic>
      </p:grpSp>
      <p:sp>
        <p:nvSpPr>
          <p:cNvPr id="18" name="矩形 17"/>
          <p:cNvSpPr/>
          <p:nvPr/>
        </p:nvSpPr>
        <p:spPr>
          <a:xfrm>
            <a:off x="2995930" y="180340"/>
            <a:ext cx="6476365" cy="922020"/>
          </a:xfrm>
          <a:prstGeom prst="rect">
            <a:avLst/>
          </a:prstGeom>
        </p:spPr>
        <p:txBody>
          <a:bodyPr wrap="square">
            <a:spAutoFit/>
          </a:bodyPr>
          <a:lstStyle/>
          <a:p>
            <a:pPr algn="r"/>
            <a:r>
              <a:rPr lang="en-IN" altLang="zh-CN" sz="5400" dirty="0">
                <a:solidFill>
                  <a:srgbClr val="FDF1F1"/>
                </a:solidFill>
                <a:latin typeface="MuseoModerno Black" pitchFamily="2" charset="0"/>
                <a:cs typeface="MuseoModerno Black" pitchFamily="2" charset="0"/>
              </a:rPr>
              <a:t>Capstone project</a:t>
            </a:r>
          </a:p>
        </p:txBody>
      </p:sp>
      <p:sp>
        <p:nvSpPr>
          <p:cNvPr id="20" name="矩形 19"/>
          <p:cNvSpPr/>
          <p:nvPr/>
        </p:nvSpPr>
        <p:spPr>
          <a:xfrm>
            <a:off x="2569845" y="2221230"/>
            <a:ext cx="9190990" cy="645160"/>
          </a:xfrm>
          <a:prstGeom prst="rect">
            <a:avLst/>
          </a:prstGeom>
        </p:spPr>
        <p:txBody>
          <a:bodyPr wrap="square">
            <a:spAutoFit/>
          </a:bodyPr>
          <a:lstStyle/>
          <a:p>
            <a:pPr algn="r"/>
            <a:r>
              <a:rPr lang="zh-CN" altLang="en-US" sz="3600" dirty="0">
                <a:solidFill>
                  <a:srgbClr val="E16E67"/>
                </a:solidFill>
                <a:latin typeface="MuseoModerno Black" pitchFamily="2" charset="0"/>
                <a:cs typeface="MuseoModerno Black" pitchFamily="2" charset="0"/>
              </a:rPr>
              <a:t>Understanding Customer Behavior</a:t>
            </a:r>
          </a:p>
        </p:txBody>
      </p:sp>
      <p:sp>
        <p:nvSpPr>
          <p:cNvPr id="21" name="矩形 20"/>
          <p:cNvSpPr/>
          <p:nvPr/>
        </p:nvSpPr>
        <p:spPr>
          <a:xfrm>
            <a:off x="9530554" y="1528104"/>
            <a:ext cx="2138045" cy="368300"/>
          </a:xfrm>
          <a:prstGeom prst="rect">
            <a:avLst/>
          </a:prstGeom>
          <a:solidFill>
            <a:srgbClr val="5D76DA"/>
          </a:solidFill>
        </p:spPr>
        <p:txBody>
          <a:bodyPr wrap="none">
            <a:spAutoFit/>
          </a:bodyPr>
          <a:lstStyle/>
          <a:p>
            <a:pPr algn="r"/>
            <a:r>
              <a:rPr lang="en-IN" altLang="zh-CN" dirty="0">
                <a:solidFill>
                  <a:schemeClr val="bg1"/>
                </a:solidFill>
                <a:latin typeface="MuseoModerno Black" pitchFamily="2" charset="0"/>
                <a:cs typeface="MuseoModerno Black" pitchFamily="2" charset="0"/>
              </a:rPr>
              <a:t>Detail study</a:t>
            </a:r>
            <a:r>
              <a:rPr lang="zh-CN" altLang="en-US" dirty="0">
                <a:solidFill>
                  <a:schemeClr val="bg1"/>
                </a:solidFill>
                <a:latin typeface="MuseoModerno Black" pitchFamily="2" charset="0"/>
                <a:cs typeface="MuseoModerno Black" pitchFamily="2" charset="0"/>
              </a:rPr>
              <a:t> Plan</a:t>
            </a:r>
          </a:p>
        </p:txBody>
      </p:sp>
      <p:pic>
        <p:nvPicPr>
          <p:cNvPr id="22" name="图形 21"/>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H="1" flipV="1">
            <a:off x="-1" y="4253484"/>
            <a:ext cx="4763437" cy="2612954"/>
          </a:xfrm>
          <a:prstGeom prst="rect">
            <a:avLst/>
          </a:prstGeom>
        </p:spPr>
      </p:pic>
      <p:sp>
        <p:nvSpPr>
          <p:cNvPr id="23" name="椭圆 22"/>
          <p:cNvSpPr/>
          <p:nvPr/>
        </p:nvSpPr>
        <p:spPr>
          <a:xfrm flipH="1">
            <a:off x="377190" y="2310130"/>
            <a:ext cx="4022725" cy="4068445"/>
          </a:xfrm>
          <a:prstGeom prst="ellipse">
            <a:avLst/>
          </a:prstGeom>
          <a:blipFill rotWithShape="0">
            <a:blip r:embed="rId10"/>
            <a:stretch>
              <a:fillRect l="-1000" t="-1000" r="-1000" b="-1000"/>
            </a:stretch>
          </a:blipFill>
          <a:ln w="19050">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25" name="椭圆 24"/>
          <p:cNvSpPr/>
          <p:nvPr/>
        </p:nvSpPr>
        <p:spPr>
          <a:xfrm>
            <a:off x="3875405" y="3644440"/>
            <a:ext cx="1244600" cy="1244600"/>
          </a:xfrm>
          <a:prstGeom prst="ellipse">
            <a:avLst/>
          </a:prstGeom>
          <a:solidFill>
            <a:srgbClr val="5D76DA"/>
          </a:solidFill>
          <a:ln>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27" name="矩形 26"/>
          <p:cNvSpPr/>
          <p:nvPr/>
        </p:nvSpPr>
        <p:spPr>
          <a:xfrm>
            <a:off x="3875405" y="3899535"/>
            <a:ext cx="1202055" cy="889000"/>
          </a:xfrm>
          <a:prstGeom prst="rect">
            <a:avLst/>
          </a:prstGeom>
        </p:spPr>
        <p:txBody>
          <a:bodyPr wrap="square">
            <a:noAutofit/>
          </a:bodyPr>
          <a:lstStyle/>
          <a:p>
            <a:pPr algn="ctr"/>
            <a:r>
              <a:rPr lang="zh-CN" altLang="en-US" sz="1400" dirty="0">
                <a:solidFill>
                  <a:srgbClr val="FEF8F8"/>
                </a:solidFill>
                <a:latin typeface="MuseoModerno Black" pitchFamily="2" charset="0"/>
                <a:cs typeface="MuseoModerno Black" pitchFamily="2" charset="0"/>
              </a:rPr>
              <a:t>Retail Sales Case Study</a:t>
            </a:r>
          </a:p>
        </p:txBody>
      </p:sp>
      <p:sp>
        <p:nvSpPr>
          <p:cNvPr id="28" name="矩形 27"/>
          <p:cNvSpPr/>
          <p:nvPr/>
        </p:nvSpPr>
        <p:spPr>
          <a:xfrm>
            <a:off x="5875784" y="2866383"/>
            <a:ext cx="5792815" cy="645160"/>
          </a:xfrm>
          <a:prstGeom prst="rect">
            <a:avLst/>
          </a:prstGeom>
        </p:spPr>
        <p:txBody>
          <a:bodyPr wrap="square">
            <a:spAutoFit/>
          </a:bodyPr>
          <a:lstStyle/>
          <a:p>
            <a:pPr algn="r"/>
            <a:r>
              <a:rPr lang="zh-CN" altLang="en-US" dirty="0">
                <a:solidFill>
                  <a:srgbClr val="E16E67"/>
                </a:solidFill>
                <a:latin typeface="MuseoModerno Black" pitchFamily="2" charset="0"/>
                <a:cs typeface="MuseoModerno Black" pitchFamily="2" charset="0"/>
              </a:rPr>
              <a:t>Unveiling Insights into Customer Behavior and Campaign Response Patterns</a:t>
            </a:r>
          </a:p>
        </p:txBody>
      </p:sp>
      <p:cxnSp>
        <p:nvCxnSpPr>
          <p:cNvPr id="30" name="直接连接符 29"/>
          <p:cNvCxnSpPr/>
          <p:nvPr/>
        </p:nvCxnSpPr>
        <p:spPr>
          <a:xfrm>
            <a:off x="9595485" y="3815223"/>
            <a:ext cx="2009140" cy="0"/>
          </a:xfrm>
          <a:prstGeom prst="line">
            <a:avLst/>
          </a:prstGeom>
          <a:ln w="28575">
            <a:solidFill>
              <a:srgbClr val="5D76DA"/>
            </a:solidFill>
          </a:ln>
        </p:spPr>
        <p:style>
          <a:lnRef idx="1">
            <a:schemeClr val="accent1"/>
          </a:lnRef>
          <a:fillRef idx="0">
            <a:schemeClr val="accent1"/>
          </a:fillRef>
          <a:effectRef idx="0">
            <a:schemeClr val="accent1"/>
          </a:effectRef>
          <a:fontRef idx="minor">
            <a:schemeClr val="tx1"/>
          </a:fontRef>
        </p:style>
      </p:cxnSp>
      <p:sp>
        <p:nvSpPr>
          <p:cNvPr id="33" name="矩形: 圆角 32"/>
          <p:cNvSpPr/>
          <p:nvPr/>
        </p:nvSpPr>
        <p:spPr>
          <a:xfrm>
            <a:off x="7112635" y="4834890"/>
            <a:ext cx="1676400" cy="918845"/>
          </a:xfrm>
          <a:prstGeom prst="roundRect">
            <a:avLst>
              <a:gd name="adj" fmla="val 50000"/>
            </a:avLst>
          </a:prstGeom>
          <a:solidFill>
            <a:srgbClr val="5D76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en-US" sz="1600" dirty="0" err="1">
                <a:latin typeface="MuseoModerno Black" pitchFamily="2" charset="0"/>
                <a:ea typeface="+mj-ea"/>
                <a:cs typeface="MuseoModerno Black" pitchFamily="2" charset="0"/>
              </a:rPr>
              <a:t>Class: ABADS 8B</a:t>
            </a:r>
          </a:p>
          <a:p>
            <a:pPr algn="ctr"/>
            <a:r>
              <a:rPr lang="en-IN" altLang="en-US" sz="1600" dirty="0" err="1">
                <a:latin typeface="MuseoModerno Black" pitchFamily="2" charset="0"/>
                <a:ea typeface="+mj-ea"/>
                <a:cs typeface="MuseoModerno Black" pitchFamily="2" charset="0"/>
              </a:rPr>
              <a:t>April 5th ,2024</a:t>
            </a:r>
          </a:p>
        </p:txBody>
      </p:sp>
      <p:sp>
        <p:nvSpPr>
          <p:cNvPr id="5" name="Rounded Rectangle 4"/>
          <p:cNvSpPr/>
          <p:nvPr/>
        </p:nvSpPr>
        <p:spPr>
          <a:xfrm>
            <a:off x="9133205" y="4392930"/>
            <a:ext cx="2719705" cy="171450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IN" altLang="en-US" sz="1400" dirty="0">
                <a:latin typeface="MuseoModerno Black" pitchFamily="2" charset="0"/>
                <a:ea typeface="+mj-ea"/>
                <a:cs typeface="MuseoModerno Black" pitchFamily="2" charset="0"/>
                <a:sym typeface="+mn-ea"/>
              </a:rPr>
              <a:t>Analysis by:</a:t>
            </a:r>
            <a:endParaRPr lang="en-IN" altLang="en-US" sz="1400" dirty="0">
              <a:latin typeface="MuseoModerno Black" pitchFamily="2" charset="0"/>
              <a:ea typeface="+mj-ea"/>
              <a:cs typeface="MuseoModerno Black" pitchFamily="2" charset="0"/>
            </a:endParaRPr>
          </a:p>
          <a:p>
            <a:pPr algn="ctr"/>
            <a:r>
              <a:rPr lang="en-IN" altLang="en-US" sz="1400" dirty="0" err="1">
                <a:latin typeface="MuseoModerno Black" pitchFamily="2" charset="0"/>
                <a:ea typeface="+mj-ea"/>
                <a:cs typeface="MuseoModerno Black" pitchFamily="2" charset="0"/>
                <a:sym typeface="+mn-ea"/>
              </a:rPr>
              <a:t>1.Jhansi.D</a:t>
            </a:r>
            <a:endParaRPr lang="en-IN" altLang="en-US" sz="1400" dirty="0" err="1">
              <a:latin typeface="MuseoModerno Black" pitchFamily="2" charset="0"/>
              <a:ea typeface="+mj-ea"/>
              <a:cs typeface="MuseoModerno Black" pitchFamily="2" charset="0"/>
            </a:endParaRPr>
          </a:p>
          <a:p>
            <a:pPr algn="ctr"/>
            <a:r>
              <a:rPr lang="en-IN" altLang="en-US" sz="1400" dirty="0" err="1">
                <a:latin typeface="MuseoModerno Black" pitchFamily="2" charset="0"/>
                <a:ea typeface="+mj-ea"/>
                <a:cs typeface="MuseoModerno Black" pitchFamily="2" charset="0"/>
                <a:sym typeface="+mn-ea"/>
              </a:rPr>
              <a:t>2.Anup Uppin</a:t>
            </a:r>
          </a:p>
          <a:p>
            <a:pPr algn="ctr"/>
            <a:r>
              <a:rPr lang="en-IN" altLang="en-US" sz="1400" dirty="0" err="1">
                <a:latin typeface="MuseoModerno Black" pitchFamily="2" charset="0"/>
                <a:ea typeface="+mj-ea"/>
                <a:cs typeface="MuseoModerno Black" pitchFamily="2" charset="0"/>
              </a:rPr>
              <a:t>3.Supriya Kolhe</a:t>
            </a:r>
          </a:p>
          <a:p>
            <a:pPr algn="ctr"/>
            <a:r>
              <a:rPr lang="en-IN" altLang="en-US" sz="1400" dirty="0" err="1">
                <a:latin typeface="MuseoModerno Black" pitchFamily="2" charset="0"/>
                <a:ea typeface="+mj-ea"/>
                <a:cs typeface="MuseoModerno Black" pitchFamily="2" charset="0"/>
                <a:sym typeface="+mn-ea"/>
              </a:rPr>
              <a:t>4.Nikita Bhanji</a:t>
            </a:r>
            <a:endParaRPr lang="en-US" sz="1400"/>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p:cNvSpPr/>
          <p:nvPr/>
        </p:nvSpPr>
        <p:spPr>
          <a:xfrm rot="5400000">
            <a:off x="7513320" y="2350770"/>
            <a:ext cx="5092065" cy="3356610"/>
          </a:xfrm>
          <a:prstGeom prst="roundRect">
            <a:avLst/>
          </a:prstGeom>
          <a:solidFill>
            <a:schemeClr val="bg1">
              <a:lumMod val="9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9" name="Rounded Rectangle 8"/>
          <p:cNvSpPr/>
          <p:nvPr/>
        </p:nvSpPr>
        <p:spPr>
          <a:xfrm>
            <a:off x="1125220" y="529590"/>
            <a:ext cx="5891530" cy="2512060"/>
          </a:xfrm>
          <a:prstGeom prst="roundRect">
            <a:avLst/>
          </a:prstGeom>
          <a:solidFill>
            <a:schemeClr val="bg1">
              <a:lumMod val="9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4" name="Rounded Rectangle 3"/>
          <p:cNvSpPr/>
          <p:nvPr/>
        </p:nvSpPr>
        <p:spPr>
          <a:xfrm>
            <a:off x="204470" y="4022725"/>
            <a:ext cx="5891530" cy="2552700"/>
          </a:xfrm>
          <a:prstGeom prst="roundRect">
            <a:avLst/>
          </a:prstGeom>
          <a:solidFill>
            <a:schemeClr val="bg1">
              <a:lumMod val="95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nvGrpSpPr>
          <p:cNvPr id="26" name="Group 25"/>
          <p:cNvGrpSpPr/>
          <p:nvPr/>
        </p:nvGrpSpPr>
        <p:grpSpPr>
          <a:xfrm>
            <a:off x="7350125" y="164465"/>
            <a:ext cx="652780" cy="652780"/>
            <a:chOff x="10578" y="5725"/>
            <a:chExt cx="1028" cy="1028"/>
          </a:xfrm>
        </p:grpSpPr>
        <p:sp>
          <p:nvSpPr>
            <p:cNvPr id="7" name="椭圆 6"/>
            <p:cNvSpPr/>
            <p:nvPr/>
          </p:nvSpPr>
          <p:spPr>
            <a:xfrm>
              <a:off x="10578" y="5725"/>
              <a:ext cx="1029" cy="10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cs typeface="+mn-ea"/>
                <a:sym typeface="+mn-lt"/>
              </a:endParaRPr>
            </a:p>
          </p:txBody>
        </p:sp>
        <p:sp>
          <p:nvSpPr>
            <p:cNvPr id="8" name="图形 22"/>
            <p:cNvSpPr>
              <a:spLocks noChangeAspect="1"/>
            </p:cNvSpPr>
            <p:nvPr/>
          </p:nvSpPr>
          <p:spPr bwMode="auto">
            <a:xfrm>
              <a:off x="10804" y="6000"/>
              <a:ext cx="575" cy="478"/>
            </a:xfrm>
            <a:custGeom>
              <a:avLst/>
              <a:gdLst>
                <a:gd name="connsiteX0" fmla="*/ 451824 w 579271"/>
                <a:gd name="connsiteY0" fmla="*/ 283320 h 481609"/>
                <a:gd name="connsiteX1" fmla="*/ 466425 w 579271"/>
                <a:gd name="connsiteY1" fmla="*/ 297897 h 481609"/>
                <a:gd name="connsiteX2" fmla="*/ 466425 w 579271"/>
                <a:gd name="connsiteY2" fmla="*/ 339762 h 481609"/>
                <a:gd name="connsiteX3" fmla="*/ 508359 w 579271"/>
                <a:gd name="connsiteY3" fmla="*/ 339762 h 481609"/>
                <a:gd name="connsiteX4" fmla="*/ 522960 w 579271"/>
                <a:gd name="connsiteY4" fmla="*/ 354339 h 481609"/>
                <a:gd name="connsiteX5" fmla="*/ 508359 w 579271"/>
                <a:gd name="connsiteY5" fmla="*/ 368916 h 481609"/>
                <a:gd name="connsiteX6" fmla="*/ 451824 w 579271"/>
                <a:gd name="connsiteY6" fmla="*/ 368916 h 481609"/>
                <a:gd name="connsiteX7" fmla="*/ 437223 w 579271"/>
                <a:gd name="connsiteY7" fmla="*/ 354339 h 481609"/>
                <a:gd name="connsiteX8" fmla="*/ 437223 w 579271"/>
                <a:gd name="connsiteY8" fmla="*/ 297897 h 481609"/>
                <a:gd name="connsiteX9" fmla="*/ 451824 w 579271"/>
                <a:gd name="connsiteY9" fmla="*/ 283320 h 481609"/>
                <a:gd name="connsiteX10" fmla="*/ 451830 w 579271"/>
                <a:gd name="connsiteY10" fmla="*/ 256052 h 481609"/>
                <a:gd name="connsiteX11" fmla="*/ 353490 w 579271"/>
                <a:gd name="connsiteY11" fmla="*/ 354345 h 481609"/>
                <a:gd name="connsiteX12" fmla="*/ 451830 w 579271"/>
                <a:gd name="connsiteY12" fmla="*/ 452548 h 481609"/>
                <a:gd name="connsiteX13" fmla="*/ 550170 w 579271"/>
                <a:gd name="connsiteY13" fmla="*/ 354345 h 481609"/>
                <a:gd name="connsiteX14" fmla="*/ 451830 w 579271"/>
                <a:gd name="connsiteY14" fmla="*/ 256052 h 481609"/>
                <a:gd name="connsiteX15" fmla="*/ 451830 w 579271"/>
                <a:gd name="connsiteY15" fmla="*/ 227080 h 481609"/>
                <a:gd name="connsiteX16" fmla="*/ 579271 w 579271"/>
                <a:gd name="connsiteY16" fmla="*/ 354345 h 481609"/>
                <a:gd name="connsiteX17" fmla="*/ 451830 w 579271"/>
                <a:gd name="connsiteY17" fmla="*/ 481609 h 481609"/>
                <a:gd name="connsiteX18" fmla="*/ 324389 w 579271"/>
                <a:gd name="connsiteY18" fmla="*/ 354345 h 481609"/>
                <a:gd name="connsiteX19" fmla="*/ 451830 w 579271"/>
                <a:gd name="connsiteY19" fmla="*/ 227080 h 481609"/>
                <a:gd name="connsiteX20" fmla="*/ 160152 w 579271"/>
                <a:gd name="connsiteY20" fmla="*/ 48726 h 481609"/>
                <a:gd name="connsiteX21" fmla="*/ 170512 w 579271"/>
                <a:gd name="connsiteY21" fmla="*/ 52856 h 481609"/>
                <a:gd name="connsiteX22" fmla="*/ 174790 w 579271"/>
                <a:gd name="connsiteY22" fmla="*/ 63160 h 481609"/>
                <a:gd name="connsiteX23" fmla="*/ 170512 w 579271"/>
                <a:gd name="connsiteY23" fmla="*/ 73287 h 481609"/>
                <a:gd name="connsiteX24" fmla="*/ 160174 w 579271"/>
                <a:gd name="connsiteY24" fmla="*/ 77551 h 481609"/>
                <a:gd name="connsiteX25" fmla="*/ 149925 w 579271"/>
                <a:gd name="connsiteY25" fmla="*/ 73287 h 481609"/>
                <a:gd name="connsiteX26" fmla="*/ 145647 w 579271"/>
                <a:gd name="connsiteY26" fmla="*/ 63160 h 481609"/>
                <a:gd name="connsiteX27" fmla="*/ 149925 w 579271"/>
                <a:gd name="connsiteY27" fmla="*/ 52856 h 481609"/>
                <a:gd name="connsiteX28" fmla="*/ 160152 w 579271"/>
                <a:gd name="connsiteY28" fmla="*/ 48726 h 481609"/>
                <a:gd name="connsiteX29" fmla="*/ 111636 w 579271"/>
                <a:gd name="connsiteY29" fmla="*/ 48726 h 481609"/>
                <a:gd name="connsiteX30" fmla="*/ 121900 w 579271"/>
                <a:gd name="connsiteY30" fmla="*/ 52856 h 481609"/>
                <a:gd name="connsiteX31" fmla="*/ 126170 w 579271"/>
                <a:gd name="connsiteY31" fmla="*/ 63160 h 481609"/>
                <a:gd name="connsiteX32" fmla="*/ 121900 w 579271"/>
                <a:gd name="connsiteY32" fmla="*/ 73287 h 481609"/>
                <a:gd name="connsiteX33" fmla="*/ 111580 w 579271"/>
                <a:gd name="connsiteY33" fmla="*/ 77551 h 481609"/>
                <a:gd name="connsiteX34" fmla="*/ 101438 w 579271"/>
                <a:gd name="connsiteY34" fmla="*/ 73287 h 481609"/>
                <a:gd name="connsiteX35" fmla="*/ 97168 w 579271"/>
                <a:gd name="connsiteY35" fmla="*/ 63160 h 481609"/>
                <a:gd name="connsiteX36" fmla="*/ 101438 w 579271"/>
                <a:gd name="connsiteY36" fmla="*/ 52856 h 481609"/>
                <a:gd name="connsiteX37" fmla="*/ 111636 w 579271"/>
                <a:gd name="connsiteY37" fmla="*/ 48726 h 481609"/>
                <a:gd name="connsiteX38" fmla="*/ 63087 w 579271"/>
                <a:gd name="connsiteY38" fmla="*/ 48726 h 481609"/>
                <a:gd name="connsiteX39" fmla="*/ 73414 w 579271"/>
                <a:gd name="connsiteY39" fmla="*/ 52856 h 481609"/>
                <a:gd name="connsiteX40" fmla="*/ 77692 w 579271"/>
                <a:gd name="connsiteY40" fmla="*/ 63160 h 481609"/>
                <a:gd name="connsiteX41" fmla="*/ 73414 w 579271"/>
                <a:gd name="connsiteY41" fmla="*/ 73287 h 481609"/>
                <a:gd name="connsiteX42" fmla="*/ 63076 w 579271"/>
                <a:gd name="connsiteY42" fmla="*/ 77551 h 481609"/>
                <a:gd name="connsiteX43" fmla="*/ 52827 w 579271"/>
                <a:gd name="connsiteY43" fmla="*/ 73287 h 481609"/>
                <a:gd name="connsiteX44" fmla="*/ 48549 w 579271"/>
                <a:gd name="connsiteY44" fmla="*/ 63160 h 481609"/>
                <a:gd name="connsiteX45" fmla="*/ 52827 w 579271"/>
                <a:gd name="connsiteY45" fmla="*/ 52856 h 481609"/>
                <a:gd name="connsiteX46" fmla="*/ 63087 w 579271"/>
                <a:gd name="connsiteY46" fmla="*/ 48726 h 481609"/>
                <a:gd name="connsiteX47" fmla="*/ 40314 w 579271"/>
                <a:gd name="connsiteY47" fmla="*/ 29059 h 481609"/>
                <a:gd name="connsiteX48" fmla="*/ 29012 w 579271"/>
                <a:gd name="connsiteY48" fmla="*/ 40255 h 481609"/>
                <a:gd name="connsiteX49" fmla="*/ 29012 w 579271"/>
                <a:gd name="connsiteY49" fmla="*/ 97040 h 481609"/>
                <a:gd name="connsiteX50" fmla="*/ 485725 w 579271"/>
                <a:gd name="connsiteY50" fmla="*/ 97040 h 481609"/>
                <a:gd name="connsiteX51" fmla="*/ 485725 w 579271"/>
                <a:gd name="connsiteY51" fmla="*/ 40255 h 481609"/>
                <a:gd name="connsiteX52" fmla="*/ 474512 w 579271"/>
                <a:gd name="connsiteY52" fmla="*/ 29059 h 481609"/>
                <a:gd name="connsiteX53" fmla="*/ 40314 w 579271"/>
                <a:gd name="connsiteY53" fmla="*/ 0 h 481609"/>
                <a:gd name="connsiteX54" fmla="*/ 474601 w 579271"/>
                <a:gd name="connsiteY54" fmla="*/ 0 h 481609"/>
                <a:gd name="connsiteX55" fmla="*/ 514915 w 579271"/>
                <a:gd name="connsiteY55" fmla="*/ 40255 h 481609"/>
                <a:gd name="connsiteX56" fmla="*/ 514915 w 579271"/>
                <a:gd name="connsiteY56" fmla="*/ 195858 h 481609"/>
                <a:gd name="connsiteX57" fmla="*/ 500320 w 579271"/>
                <a:gd name="connsiteY57" fmla="*/ 210431 h 481609"/>
                <a:gd name="connsiteX58" fmla="*/ 485725 w 579271"/>
                <a:gd name="connsiteY58" fmla="*/ 195858 h 481609"/>
                <a:gd name="connsiteX59" fmla="*/ 485725 w 579271"/>
                <a:gd name="connsiteY59" fmla="*/ 126099 h 481609"/>
                <a:gd name="connsiteX60" fmla="*/ 29012 w 579271"/>
                <a:gd name="connsiteY60" fmla="*/ 126099 h 481609"/>
                <a:gd name="connsiteX61" fmla="*/ 29012 w 579271"/>
                <a:gd name="connsiteY61" fmla="*/ 376698 h 481609"/>
                <a:gd name="connsiteX62" fmla="*/ 40314 w 579271"/>
                <a:gd name="connsiteY62" fmla="*/ 387895 h 481609"/>
                <a:gd name="connsiteX63" fmla="*/ 291186 w 579271"/>
                <a:gd name="connsiteY63" fmla="*/ 387895 h 481609"/>
                <a:gd name="connsiteX64" fmla="*/ 305781 w 579271"/>
                <a:gd name="connsiteY64" fmla="*/ 402468 h 481609"/>
                <a:gd name="connsiteX65" fmla="*/ 291186 w 579271"/>
                <a:gd name="connsiteY65" fmla="*/ 417042 h 481609"/>
                <a:gd name="connsiteX66" fmla="*/ 40314 w 579271"/>
                <a:gd name="connsiteY66" fmla="*/ 417042 h 481609"/>
                <a:gd name="connsiteX67" fmla="*/ 0 w 579271"/>
                <a:gd name="connsiteY67" fmla="*/ 376787 h 481609"/>
                <a:gd name="connsiteX68" fmla="*/ 0 w 579271"/>
                <a:gd name="connsiteY68" fmla="*/ 40255 h 481609"/>
                <a:gd name="connsiteX69" fmla="*/ 40314 w 579271"/>
                <a:gd name="connsiteY69" fmla="*/ 0 h 481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79271" h="481609">
                  <a:moveTo>
                    <a:pt x="451824" y="283320"/>
                  </a:moveTo>
                  <a:cubicBezTo>
                    <a:pt x="459926" y="283320"/>
                    <a:pt x="466425" y="289809"/>
                    <a:pt x="466425" y="297897"/>
                  </a:cubicBezTo>
                  <a:lnTo>
                    <a:pt x="466425" y="339762"/>
                  </a:lnTo>
                  <a:lnTo>
                    <a:pt x="508359" y="339762"/>
                  </a:lnTo>
                  <a:cubicBezTo>
                    <a:pt x="516372" y="339762"/>
                    <a:pt x="522960" y="346251"/>
                    <a:pt x="522960" y="354339"/>
                  </a:cubicBezTo>
                  <a:cubicBezTo>
                    <a:pt x="522960" y="362339"/>
                    <a:pt x="516372" y="368916"/>
                    <a:pt x="508359" y="368916"/>
                  </a:cubicBezTo>
                  <a:lnTo>
                    <a:pt x="451824" y="368916"/>
                  </a:lnTo>
                  <a:cubicBezTo>
                    <a:pt x="443722" y="368916"/>
                    <a:pt x="437223" y="362339"/>
                    <a:pt x="437223" y="354339"/>
                  </a:cubicBezTo>
                  <a:lnTo>
                    <a:pt x="437223" y="297897"/>
                  </a:lnTo>
                  <a:cubicBezTo>
                    <a:pt x="437223" y="289809"/>
                    <a:pt x="443722" y="283320"/>
                    <a:pt x="451824" y="283320"/>
                  </a:cubicBezTo>
                  <a:close/>
                  <a:moveTo>
                    <a:pt x="451830" y="256052"/>
                  </a:moveTo>
                  <a:cubicBezTo>
                    <a:pt x="397632" y="256052"/>
                    <a:pt x="353490" y="300133"/>
                    <a:pt x="353490" y="354345"/>
                  </a:cubicBezTo>
                  <a:cubicBezTo>
                    <a:pt x="353490" y="408468"/>
                    <a:pt x="397632" y="452548"/>
                    <a:pt x="451830" y="452548"/>
                  </a:cubicBezTo>
                  <a:cubicBezTo>
                    <a:pt x="506028" y="452548"/>
                    <a:pt x="550170" y="408468"/>
                    <a:pt x="550170" y="354345"/>
                  </a:cubicBezTo>
                  <a:cubicBezTo>
                    <a:pt x="550170" y="300133"/>
                    <a:pt x="506028" y="256052"/>
                    <a:pt x="451830" y="256052"/>
                  </a:cubicBezTo>
                  <a:close/>
                  <a:moveTo>
                    <a:pt x="451830" y="227080"/>
                  </a:moveTo>
                  <a:cubicBezTo>
                    <a:pt x="522047" y="227080"/>
                    <a:pt x="579271" y="284136"/>
                    <a:pt x="579271" y="354345"/>
                  </a:cubicBezTo>
                  <a:cubicBezTo>
                    <a:pt x="579271" y="424465"/>
                    <a:pt x="522047" y="481609"/>
                    <a:pt x="451830" y="481609"/>
                  </a:cubicBezTo>
                  <a:cubicBezTo>
                    <a:pt x="381613" y="481609"/>
                    <a:pt x="324389" y="424465"/>
                    <a:pt x="324389" y="354345"/>
                  </a:cubicBezTo>
                  <a:cubicBezTo>
                    <a:pt x="324389" y="284136"/>
                    <a:pt x="381613" y="227080"/>
                    <a:pt x="451830" y="227080"/>
                  </a:cubicBezTo>
                  <a:close/>
                  <a:moveTo>
                    <a:pt x="160152" y="48726"/>
                  </a:moveTo>
                  <a:cubicBezTo>
                    <a:pt x="163940" y="48726"/>
                    <a:pt x="167750" y="50103"/>
                    <a:pt x="170512" y="52856"/>
                  </a:cubicBezTo>
                  <a:cubicBezTo>
                    <a:pt x="173186" y="55521"/>
                    <a:pt x="174790" y="59341"/>
                    <a:pt x="174790" y="63160"/>
                  </a:cubicBezTo>
                  <a:cubicBezTo>
                    <a:pt x="174790" y="66891"/>
                    <a:pt x="173186" y="70622"/>
                    <a:pt x="170512" y="73287"/>
                  </a:cubicBezTo>
                  <a:cubicBezTo>
                    <a:pt x="167749" y="76041"/>
                    <a:pt x="163917" y="77551"/>
                    <a:pt x="160174" y="77551"/>
                  </a:cubicBezTo>
                  <a:cubicBezTo>
                    <a:pt x="156342" y="77551"/>
                    <a:pt x="152688" y="75952"/>
                    <a:pt x="149925" y="73287"/>
                  </a:cubicBezTo>
                  <a:cubicBezTo>
                    <a:pt x="147162" y="70711"/>
                    <a:pt x="145647" y="66891"/>
                    <a:pt x="145647" y="63160"/>
                  </a:cubicBezTo>
                  <a:cubicBezTo>
                    <a:pt x="145647" y="59252"/>
                    <a:pt x="147162" y="55521"/>
                    <a:pt x="149925" y="52856"/>
                  </a:cubicBezTo>
                  <a:cubicBezTo>
                    <a:pt x="152599" y="50103"/>
                    <a:pt x="156364" y="48726"/>
                    <a:pt x="160152" y="48726"/>
                  </a:cubicBezTo>
                  <a:close/>
                  <a:moveTo>
                    <a:pt x="111636" y="48726"/>
                  </a:moveTo>
                  <a:cubicBezTo>
                    <a:pt x="115406" y="48726"/>
                    <a:pt x="119187" y="50103"/>
                    <a:pt x="121900" y="52856"/>
                  </a:cubicBezTo>
                  <a:cubicBezTo>
                    <a:pt x="124658" y="55521"/>
                    <a:pt x="126170" y="59341"/>
                    <a:pt x="126170" y="63160"/>
                  </a:cubicBezTo>
                  <a:cubicBezTo>
                    <a:pt x="126170" y="66891"/>
                    <a:pt x="124658" y="70622"/>
                    <a:pt x="121900" y="73287"/>
                  </a:cubicBezTo>
                  <a:cubicBezTo>
                    <a:pt x="119231" y="76041"/>
                    <a:pt x="115405" y="77551"/>
                    <a:pt x="111580" y="77551"/>
                  </a:cubicBezTo>
                  <a:cubicBezTo>
                    <a:pt x="107844" y="77551"/>
                    <a:pt x="104018" y="75952"/>
                    <a:pt x="101438" y="73287"/>
                  </a:cubicBezTo>
                  <a:cubicBezTo>
                    <a:pt x="98680" y="70711"/>
                    <a:pt x="97168" y="66891"/>
                    <a:pt x="97168" y="63160"/>
                  </a:cubicBezTo>
                  <a:cubicBezTo>
                    <a:pt x="97168" y="59252"/>
                    <a:pt x="98680" y="55521"/>
                    <a:pt x="101438" y="52856"/>
                  </a:cubicBezTo>
                  <a:cubicBezTo>
                    <a:pt x="104107" y="50103"/>
                    <a:pt x="107866" y="48726"/>
                    <a:pt x="111636" y="48726"/>
                  </a:cubicBezTo>
                  <a:close/>
                  <a:moveTo>
                    <a:pt x="63087" y="48726"/>
                  </a:moveTo>
                  <a:cubicBezTo>
                    <a:pt x="66886" y="48726"/>
                    <a:pt x="70696" y="50103"/>
                    <a:pt x="73414" y="52856"/>
                  </a:cubicBezTo>
                  <a:cubicBezTo>
                    <a:pt x="76177" y="55521"/>
                    <a:pt x="77692" y="59341"/>
                    <a:pt x="77692" y="63160"/>
                  </a:cubicBezTo>
                  <a:cubicBezTo>
                    <a:pt x="77692" y="66891"/>
                    <a:pt x="76177" y="70622"/>
                    <a:pt x="73414" y="73287"/>
                  </a:cubicBezTo>
                  <a:cubicBezTo>
                    <a:pt x="70651" y="76041"/>
                    <a:pt x="66908" y="77551"/>
                    <a:pt x="63076" y="77551"/>
                  </a:cubicBezTo>
                  <a:cubicBezTo>
                    <a:pt x="59155" y="77551"/>
                    <a:pt x="55501" y="75952"/>
                    <a:pt x="52827" y="73287"/>
                  </a:cubicBezTo>
                  <a:cubicBezTo>
                    <a:pt x="50153" y="70711"/>
                    <a:pt x="48549" y="66891"/>
                    <a:pt x="48549" y="63160"/>
                  </a:cubicBezTo>
                  <a:cubicBezTo>
                    <a:pt x="48549" y="59252"/>
                    <a:pt x="50153" y="55521"/>
                    <a:pt x="52827" y="52856"/>
                  </a:cubicBezTo>
                  <a:cubicBezTo>
                    <a:pt x="55501" y="50103"/>
                    <a:pt x="59288" y="48726"/>
                    <a:pt x="63087" y="48726"/>
                  </a:cubicBezTo>
                  <a:close/>
                  <a:moveTo>
                    <a:pt x="40314" y="29059"/>
                  </a:moveTo>
                  <a:cubicBezTo>
                    <a:pt x="33995" y="29059"/>
                    <a:pt x="29012" y="34124"/>
                    <a:pt x="29012" y="40255"/>
                  </a:cubicBezTo>
                  <a:lnTo>
                    <a:pt x="29012" y="97040"/>
                  </a:lnTo>
                  <a:lnTo>
                    <a:pt x="485725" y="97040"/>
                  </a:lnTo>
                  <a:lnTo>
                    <a:pt x="485725" y="40255"/>
                  </a:lnTo>
                  <a:cubicBezTo>
                    <a:pt x="485725" y="34124"/>
                    <a:pt x="480653" y="29059"/>
                    <a:pt x="474512" y="29059"/>
                  </a:cubicBezTo>
                  <a:close/>
                  <a:moveTo>
                    <a:pt x="40314" y="0"/>
                  </a:moveTo>
                  <a:lnTo>
                    <a:pt x="474601" y="0"/>
                  </a:lnTo>
                  <a:cubicBezTo>
                    <a:pt x="496760" y="0"/>
                    <a:pt x="514915" y="18039"/>
                    <a:pt x="514915" y="40255"/>
                  </a:cubicBezTo>
                  <a:lnTo>
                    <a:pt x="514915" y="195858"/>
                  </a:lnTo>
                  <a:cubicBezTo>
                    <a:pt x="514915" y="203944"/>
                    <a:pt x="508419" y="210431"/>
                    <a:pt x="500320" y="210431"/>
                  </a:cubicBezTo>
                  <a:cubicBezTo>
                    <a:pt x="492311" y="210431"/>
                    <a:pt x="485725" y="203944"/>
                    <a:pt x="485725" y="195858"/>
                  </a:cubicBezTo>
                  <a:lnTo>
                    <a:pt x="485725" y="126099"/>
                  </a:lnTo>
                  <a:lnTo>
                    <a:pt x="29012" y="126099"/>
                  </a:lnTo>
                  <a:lnTo>
                    <a:pt x="29012" y="376698"/>
                  </a:lnTo>
                  <a:cubicBezTo>
                    <a:pt x="29012" y="382829"/>
                    <a:pt x="34173" y="387895"/>
                    <a:pt x="40314" y="387895"/>
                  </a:cubicBezTo>
                  <a:lnTo>
                    <a:pt x="291186" y="387895"/>
                  </a:lnTo>
                  <a:cubicBezTo>
                    <a:pt x="299195" y="387895"/>
                    <a:pt x="305781" y="394471"/>
                    <a:pt x="305781" y="402468"/>
                  </a:cubicBezTo>
                  <a:cubicBezTo>
                    <a:pt x="305781" y="410555"/>
                    <a:pt x="299195" y="417042"/>
                    <a:pt x="291186" y="417042"/>
                  </a:cubicBezTo>
                  <a:lnTo>
                    <a:pt x="40314" y="417042"/>
                  </a:lnTo>
                  <a:cubicBezTo>
                    <a:pt x="17977" y="417042"/>
                    <a:pt x="0" y="399092"/>
                    <a:pt x="0" y="376787"/>
                  </a:cubicBezTo>
                  <a:lnTo>
                    <a:pt x="0" y="40255"/>
                  </a:lnTo>
                  <a:cubicBezTo>
                    <a:pt x="0" y="18128"/>
                    <a:pt x="17977" y="0"/>
                    <a:pt x="40314"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n-ea"/>
                <a:sym typeface="+mn-lt"/>
              </a:endParaRPr>
            </a:p>
          </p:txBody>
        </p:sp>
      </p:grpSp>
      <p:sp>
        <p:nvSpPr>
          <p:cNvPr id="17" name="文本框 37"/>
          <p:cNvSpPr txBox="1"/>
          <p:nvPr/>
        </p:nvSpPr>
        <p:spPr>
          <a:xfrm>
            <a:off x="7016750" y="354330"/>
            <a:ext cx="4108450" cy="55308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altLang="zh-CN" dirty="0">
                <a:solidFill>
                  <a:schemeClr val="accent2"/>
                </a:solidFill>
                <a:latin typeface="MuseoModerno Black" pitchFamily="2" charset="0"/>
                <a:ea typeface="MuseoModerno Black" pitchFamily="2" charset="0"/>
                <a:cs typeface="+mn-ea"/>
                <a:sym typeface="+mn-lt"/>
              </a:rPr>
              <a:t>Data Quality Assessment</a:t>
            </a:r>
          </a:p>
          <a:p>
            <a:pPr algn="r"/>
            <a:r>
              <a:rPr lang="en-IN" altLang="zh-CN" sz="1200" b="1" dirty="0">
                <a:solidFill>
                  <a:schemeClr val="accent2"/>
                </a:solidFill>
                <a:latin typeface="MuseoModerno Black" pitchFamily="2" charset="0"/>
                <a:ea typeface="MuseoModerno Black" pitchFamily="2" charset="0"/>
                <a:cs typeface="+mn-ea"/>
                <a:sym typeface="+mn-lt"/>
              </a:rPr>
              <a:t>chi-square test for categorical variables</a:t>
            </a:r>
          </a:p>
        </p:txBody>
      </p:sp>
      <p:sp>
        <p:nvSpPr>
          <p:cNvPr id="21" name="图形 63"/>
          <p:cNvSpPr>
            <a:spLocks noChangeAspect="1"/>
          </p:cNvSpPr>
          <p:nvPr/>
        </p:nvSpPr>
        <p:spPr bwMode="auto">
          <a:xfrm>
            <a:off x="7935741" y="5146375"/>
            <a:ext cx="283902" cy="239925"/>
          </a:xfrm>
          <a:custGeom>
            <a:avLst/>
            <a:gdLst>
              <a:gd name="connsiteX0" fmla="*/ 304335 w 608954"/>
              <a:gd name="connsiteY0" fmla="*/ 307852 h 514626"/>
              <a:gd name="connsiteX1" fmla="*/ 389130 w 608954"/>
              <a:gd name="connsiteY1" fmla="*/ 391809 h 514626"/>
              <a:gd name="connsiteX2" fmla="*/ 389130 w 608954"/>
              <a:gd name="connsiteY2" fmla="*/ 448666 h 514626"/>
              <a:gd name="connsiteX3" fmla="*/ 376184 w 608954"/>
              <a:gd name="connsiteY3" fmla="*/ 461613 h 514626"/>
              <a:gd name="connsiteX4" fmla="*/ 363237 w 608954"/>
              <a:gd name="connsiteY4" fmla="*/ 448666 h 514626"/>
              <a:gd name="connsiteX5" fmla="*/ 363237 w 608954"/>
              <a:gd name="connsiteY5" fmla="*/ 391809 h 514626"/>
              <a:gd name="connsiteX6" fmla="*/ 304335 w 608954"/>
              <a:gd name="connsiteY6" fmla="*/ 333626 h 514626"/>
              <a:gd name="connsiteX7" fmla="*/ 245433 w 608954"/>
              <a:gd name="connsiteY7" fmla="*/ 391809 h 514626"/>
              <a:gd name="connsiteX8" fmla="*/ 245433 w 608954"/>
              <a:gd name="connsiteY8" fmla="*/ 448666 h 514626"/>
              <a:gd name="connsiteX9" fmla="*/ 232487 w 608954"/>
              <a:gd name="connsiteY9" fmla="*/ 461613 h 514626"/>
              <a:gd name="connsiteX10" fmla="*/ 219540 w 608954"/>
              <a:gd name="connsiteY10" fmla="*/ 448666 h 514626"/>
              <a:gd name="connsiteX11" fmla="*/ 219540 w 608954"/>
              <a:gd name="connsiteY11" fmla="*/ 391809 h 514626"/>
              <a:gd name="connsiteX12" fmla="*/ 304335 w 608954"/>
              <a:gd name="connsiteY12" fmla="*/ 307852 h 514626"/>
              <a:gd name="connsiteX13" fmla="*/ 496125 w 608954"/>
              <a:gd name="connsiteY13" fmla="*/ 233233 h 514626"/>
              <a:gd name="connsiteX14" fmla="*/ 513411 w 608954"/>
              <a:gd name="connsiteY14" fmla="*/ 250524 h 514626"/>
              <a:gd name="connsiteX15" fmla="*/ 513411 w 608954"/>
              <a:gd name="connsiteY15" fmla="*/ 422665 h 514626"/>
              <a:gd name="connsiteX16" fmla="*/ 421434 w 608954"/>
              <a:gd name="connsiteY16" fmla="*/ 514626 h 514626"/>
              <a:gd name="connsiteX17" fmla="*/ 187151 w 608954"/>
              <a:gd name="connsiteY17" fmla="*/ 514626 h 514626"/>
              <a:gd name="connsiteX18" fmla="*/ 95174 w 608954"/>
              <a:gd name="connsiteY18" fmla="*/ 422665 h 514626"/>
              <a:gd name="connsiteX19" fmla="*/ 95174 w 608954"/>
              <a:gd name="connsiteY19" fmla="*/ 250524 h 514626"/>
              <a:gd name="connsiteX20" fmla="*/ 112460 w 608954"/>
              <a:gd name="connsiteY20" fmla="*/ 233273 h 514626"/>
              <a:gd name="connsiteX21" fmla="*/ 129705 w 608954"/>
              <a:gd name="connsiteY21" fmla="*/ 250524 h 514626"/>
              <a:gd name="connsiteX22" fmla="*/ 129705 w 608954"/>
              <a:gd name="connsiteY22" fmla="*/ 422665 h 514626"/>
              <a:gd name="connsiteX23" fmla="*/ 187151 w 608954"/>
              <a:gd name="connsiteY23" fmla="*/ 480085 h 514626"/>
              <a:gd name="connsiteX24" fmla="*/ 421434 w 608954"/>
              <a:gd name="connsiteY24" fmla="*/ 480085 h 514626"/>
              <a:gd name="connsiteX25" fmla="*/ 478880 w 608954"/>
              <a:gd name="connsiteY25" fmla="*/ 422665 h 514626"/>
              <a:gd name="connsiteX26" fmla="*/ 478880 w 608954"/>
              <a:gd name="connsiteY26" fmla="*/ 250524 h 514626"/>
              <a:gd name="connsiteX27" fmla="*/ 496125 w 608954"/>
              <a:gd name="connsiteY27" fmla="*/ 233233 h 514626"/>
              <a:gd name="connsiteX28" fmla="*/ 304275 w 608954"/>
              <a:gd name="connsiteY28" fmla="*/ 0 h 514626"/>
              <a:gd name="connsiteX29" fmla="*/ 369292 w 608954"/>
              <a:gd name="connsiteY29" fmla="*/ 26897 h 514626"/>
              <a:gd name="connsiteX30" fmla="*/ 603889 w 608954"/>
              <a:gd name="connsiteY30" fmla="*/ 261451 h 514626"/>
              <a:gd name="connsiteX31" fmla="*/ 603889 w 608954"/>
              <a:gd name="connsiteY31" fmla="*/ 285856 h 514626"/>
              <a:gd name="connsiteX32" fmla="*/ 579444 w 608954"/>
              <a:gd name="connsiteY32" fmla="*/ 285896 h 514626"/>
              <a:gd name="connsiteX33" fmla="*/ 344847 w 608954"/>
              <a:gd name="connsiteY33" fmla="*/ 51301 h 514626"/>
              <a:gd name="connsiteX34" fmla="*/ 263673 w 608954"/>
              <a:gd name="connsiteY34" fmla="*/ 51301 h 514626"/>
              <a:gd name="connsiteX35" fmla="*/ 29075 w 608954"/>
              <a:gd name="connsiteY35" fmla="*/ 285896 h 514626"/>
              <a:gd name="connsiteX36" fmla="*/ 5072 w 608954"/>
              <a:gd name="connsiteY36" fmla="*/ 285494 h 514626"/>
              <a:gd name="connsiteX37" fmla="*/ 4670 w 608954"/>
              <a:gd name="connsiteY37" fmla="*/ 261451 h 514626"/>
              <a:gd name="connsiteX38" fmla="*/ 239228 w 608954"/>
              <a:gd name="connsiteY38" fmla="*/ 26897 h 514626"/>
              <a:gd name="connsiteX39" fmla="*/ 304275 w 608954"/>
              <a:gd name="connsiteY39" fmla="*/ 0 h 514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954" h="514626">
                <a:moveTo>
                  <a:pt x="304335" y="307852"/>
                </a:moveTo>
                <a:cubicBezTo>
                  <a:pt x="350854" y="307852"/>
                  <a:pt x="388688" y="345327"/>
                  <a:pt x="389130" y="391809"/>
                </a:cubicBezTo>
                <a:lnTo>
                  <a:pt x="389130" y="448666"/>
                </a:lnTo>
                <a:cubicBezTo>
                  <a:pt x="389130" y="455823"/>
                  <a:pt x="383341" y="461613"/>
                  <a:pt x="376184" y="461613"/>
                </a:cubicBezTo>
                <a:cubicBezTo>
                  <a:pt x="369027" y="461613"/>
                  <a:pt x="363237" y="455823"/>
                  <a:pt x="363237" y="448666"/>
                </a:cubicBezTo>
                <a:lnTo>
                  <a:pt x="363237" y="391809"/>
                </a:lnTo>
                <a:cubicBezTo>
                  <a:pt x="362835" y="359561"/>
                  <a:pt x="336581" y="333626"/>
                  <a:pt x="304335" y="333626"/>
                </a:cubicBezTo>
                <a:cubicBezTo>
                  <a:pt x="272090" y="333626"/>
                  <a:pt x="245835" y="359561"/>
                  <a:pt x="245433" y="391809"/>
                </a:cubicBezTo>
                <a:lnTo>
                  <a:pt x="245433" y="448666"/>
                </a:lnTo>
                <a:cubicBezTo>
                  <a:pt x="245433" y="455823"/>
                  <a:pt x="239643" y="461613"/>
                  <a:pt x="232487" y="461613"/>
                </a:cubicBezTo>
                <a:cubicBezTo>
                  <a:pt x="225330" y="461613"/>
                  <a:pt x="219540" y="455823"/>
                  <a:pt x="219540" y="448666"/>
                </a:cubicBezTo>
                <a:lnTo>
                  <a:pt x="219540" y="391809"/>
                </a:lnTo>
                <a:cubicBezTo>
                  <a:pt x="219983" y="345327"/>
                  <a:pt x="257817" y="307852"/>
                  <a:pt x="304335" y="307852"/>
                </a:cubicBezTo>
                <a:close/>
                <a:moveTo>
                  <a:pt x="496125" y="233233"/>
                </a:moveTo>
                <a:cubicBezTo>
                  <a:pt x="505653" y="233233"/>
                  <a:pt x="513411" y="240994"/>
                  <a:pt x="513411" y="250524"/>
                </a:cubicBezTo>
                <a:lnTo>
                  <a:pt x="513411" y="422665"/>
                </a:lnTo>
                <a:cubicBezTo>
                  <a:pt x="513331" y="473410"/>
                  <a:pt x="472207" y="514586"/>
                  <a:pt x="421434" y="514626"/>
                </a:cubicBezTo>
                <a:lnTo>
                  <a:pt x="187151" y="514626"/>
                </a:lnTo>
                <a:cubicBezTo>
                  <a:pt x="136378" y="514586"/>
                  <a:pt x="95214" y="473410"/>
                  <a:pt x="95174" y="422665"/>
                </a:cubicBezTo>
                <a:lnTo>
                  <a:pt x="95174" y="250524"/>
                </a:lnTo>
                <a:cubicBezTo>
                  <a:pt x="95174" y="240994"/>
                  <a:pt x="102932" y="233273"/>
                  <a:pt x="112460" y="233273"/>
                </a:cubicBezTo>
                <a:cubicBezTo>
                  <a:pt x="121987" y="233273"/>
                  <a:pt x="129705" y="240994"/>
                  <a:pt x="129705" y="250524"/>
                </a:cubicBezTo>
                <a:lnTo>
                  <a:pt x="129705" y="422665"/>
                </a:lnTo>
                <a:cubicBezTo>
                  <a:pt x="129745" y="454350"/>
                  <a:pt x="155433" y="480045"/>
                  <a:pt x="187151" y="480085"/>
                </a:cubicBezTo>
                <a:lnTo>
                  <a:pt x="421434" y="480085"/>
                </a:lnTo>
                <a:cubicBezTo>
                  <a:pt x="453152" y="480045"/>
                  <a:pt x="478840" y="454350"/>
                  <a:pt x="478880" y="422665"/>
                </a:cubicBezTo>
                <a:lnTo>
                  <a:pt x="478880" y="250524"/>
                </a:lnTo>
                <a:cubicBezTo>
                  <a:pt x="478880" y="240994"/>
                  <a:pt x="486598" y="233233"/>
                  <a:pt x="496125" y="233233"/>
                </a:cubicBezTo>
                <a:close/>
                <a:moveTo>
                  <a:pt x="304275" y="0"/>
                </a:moveTo>
                <a:cubicBezTo>
                  <a:pt x="327810" y="0"/>
                  <a:pt x="351340" y="8966"/>
                  <a:pt x="369292" y="26897"/>
                </a:cubicBezTo>
                <a:lnTo>
                  <a:pt x="603889" y="261451"/>
                </a:lnTo>
                <a:cubicBezTo>
                  <a:pt x="610643" y="268206"/>
                  <a:pt x="610643" y="279141"/>
                  <a:pt x="603889" y="285856"/>
                </a:cubicBezTo>
                <a:cubicBezTo>
                  <a:pt x="597134" y="292610"/>
                  <a:pt x="586198" y="292610"/>
                  <a:pt x="579444" y="285896"/>
                </a:cubicBezTo>
                <a:lnTo>
                  <a:pt x="344847" y="51301"/>
                </a:lnTo>
                <a:cubicBezTo>
                  <a:pt x="322412" y="28947"/>
                  <a:pt x="286107" y="28947"/>
                  <a:pt x="263673" y="51301"/>
                </a:cubicBezTo>
                <a:lnTo>
                  <a:pt x="29075" y="285896"/>
                </a:lnTo>
                <a:cubicBezTo>
                  <a:pt x="22280" y="292248"/>
                  <a:pt x="11666" y="292087"/>
                  <a:pt x="5072" y="285494"/>
                </a:cubicBezTo>
                <a:cubicBezTo>
                  <a:pt x="-1521" y="278900"/>
                  <a:pt x="-1722" y="268286"/>
                  <a:pt x="4670" y="261451"/>
                </a:cubicBezTo>
                <a:lnTo>
                  <a:pt x="239228" y="26897"/>
                </a:lnTo>
                <a:cubicBezTo>
                  <a:pt x="257200" y="8966"/>
                  <a:pt x="280740" y="0"/>
                  <a:pt x="304275"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n-ea"/>
              <a:sym typeface="+mn-lt"/>
            </a:endParaRPr>
          </a:p>
        </p:txBody>
      </p:sp>
      <p:pic>
        <p:nvPicPr>
          <p:cNvPr id="5" name="Picture 4" descr="Screenshot 2024-04-04 215725"/>
          <p:cNvPicPr>
            <a:picLocks noChangeAspect="1"/>
          </p:cNvPicPr>
          <p:nvPr/>
        </p:nvPicPr>
        <p:blipFill>
          <a:blip r:embed="rId4"/>
          <a:stretch>
            <a:fillRect/>
          </a:stretch>
        </p:blipFill>
        <p:spPr>
          <a:xfrm>
            <a:off x="164465" y="164465"/>
            <a:ext cx="3971290" cy="3224530"/>
          </a:xfrm>
          <a:prstGeom prst="rect">
            <a:avLst/>
          </a:prstGeom>
          <a:ln w="25400">
            <a:solidFill>
              <a:srgbClr val="C00000"/>
            </a:solidFill>
          </a:ln>
        </p:spPr>
      </p:pic>
      <p:pic>
        <p:nvPicPr>
          <p:cNvPr id="6" name="Picture 5" descr="Screenshot 2024-04-04 215745"/>
          <p:cNvPicPr>
            <a:picLocks noChangeAspect="1"/>
          </p:cNvPicPr>
          <p:nvPr/>
        </p:nvPicPr>
        <p:blipFill>
          <a:blip r:embed="rId5"/>
          <a:stretch>
            <a:fillRect/>
          </a:stretch>
        </p:blipFill>
        <p:spPr>
          <a:xfrm>
            <a:off x="3204845" y="3536950"/>
            <a:ext cx="4145280" cy="3161665"/>
          </a:xfrm>
          <a:prstGeom prst="rect">
            <a:avLst/>
          </a:prstGeom>
          <a:ln w="25400">
            <a:solidFill>
              <a:srgbClr val="C00000"/>
            </a:solidFill>
          </a:ln>
        </p:spPr>
      </p:pic>
      <p:pic>
        <p:nvPicPr>
          <p:cNvPr id="2" name="Picture 1" descr="Screenshot 2024-04-04 215711"/>
          <p:cNvPicPr>
            <a:picLocks noChangeAspect="1"/>
          </p:cNvPicPr>
          <p:nvPr/>
        </p:nvPicPr>
        <p:blipFill>
          <a:blip r:embed="rId6"/>
          <a:stretch>
            <a:fillRect/>
          </a:stretch>
        </p:blipFill>
        <p:spPr>
          <a:xfrm>
            <a:off x="7493635" y="1250950"/>
            <a:ext cx="4498340" cy="2899410"/>
          </a:xfrm>
          <a:prstGeom prst="rect">
            <a:avLst/>
          </a:prstGeom>
          <a:ln w="25400">
            <a:solidFill>
              <a:srgbClr val="C00000"/>
            </a:solidFill>
          </a:ln>
        </p:spPr>
      </p:pic>
      <p:sp>
        <p:nvSpPr>
          <p:cNvPr id="12" name="Text Box 11"/>
          <p:cNvSpPr txBox="1"/>
          <p:nvPr/>
        </p:nvSpPr>
        <p:spPr>
          <a:xfrm>
            <a:off x="4311650" y="807720"/>
            <a:ext cx="2432050" cy="1953260"/>
          </a:xfrm>
          <a:prstGeom prst="rect">
            <a:avLst/>
          </a:prstGeom>
          <a:noFill/>
        </p:spPr>
        <p:txBody>
          <a:bodyPr wrap="square" rtlCol="0">
            <a:spAutoFit/>
          </a:bodyPr>
          <a:lstStyle/>
          <a:p>
            <a:r>
              <a:rPr lang="en-US" sz="1200">
                <a:solidFill>
                  <a:schemeClr val="tx1"/>
                </a:solidFill>
                <a:effectLst>
                  <a:outerShdw blurRad="38100" dist="19050" dir="2700000" algn="tl" rotWithShape="0">
                    <a:schemeClr val="dk1">
                      <a:alpha val="40000"/>
                    </a:schemeClr>
                  </a:outerShdw>
                </a:effectLst>
              </a:rPr>
              <a:t>Marital_Status vs Response: </a:t>
            </a:r>
            <a:r>
              <a:rPr lang="en-US" sz="1200"/>
              <a:t>The </a:t>
            </a:r>
            <a:r>
              <a:rPr lang="en-US" sz="1300">
                <a:solidFill>
                  <a:schemeClr val="accent1"/>
                </a:solidFill>
                <a:effectLst>
                  <a:outerShdw blurRad="38100" dist="25400" dir="5400000" algn="ctr" rotWithShape="0">
                    <a:srgbClr val="6E747A">
                      <a:alpha val="43000"/>
                    </a:srgbClr>
                  </a:outerShdw>
                </a:effectLst>
              </a:rPr>
              <a:t>p-value (2.1067e-09)</a:t>
            </a:r>
            <a:r>
              <a:rPr lang="en-US" sz="1200"/>
              <a:t> is significantly less than the significance level, suggesting a strong association between marital status and response to the campaign. Marital status appears to be a significant factor</a:t>
            </a:r>
            <a:r>
              <a:rPr lang="en-US" sz="1200">
                <a:solidFill>
                  <a:schemeClr val="accent1"/>
                </a:solidFill>
                <a:effectLst>
                  <a:outerShdw blurRad="38100" dist="25400" dir="5400000" algn="ctr" rotWithShape="0">
                    <a:srgbClr val="6E747A">
                      <a:alpha val="43000"/>
                    </a:srgbClr>
                  </a:outerShdw>
                </a:effectLst>
              </a:rPr>
              <a:t> influencing the response rate.</a:t>
            </a:r>
          </a:p>
        </p:txBody>
      </p:sp>
      <p:sp>
        <p:nvSpPr>
          <p:cNvPr id="14" name="Text Box 13"/>
          <p:cNvSpPr txBox="1"/>
          <p:nvPr/>
        </p:nvSpPr>
        <p:spPr>
          <a:xfrm>
            <a:off x="443230" y="4237355"/>
            <a:ext cx="2672080" cy="2199640"/>
          </a:xfrm>
          <a:prstGeom prst="rect">
            <a:avLst/>
          </a:prstGeom>
          <a:noFill/>
        </p:spPr>
        <p:txBody>
          <a:bodyPr wrap="square" rtlCol="0">
            <a:spAutoFit/>
          </a:bodyPr>
          <a:lstStyle/>
          <a:p>
            <a:r>
              <a:rPr lang="en-US" sz="1200">
                <a:solidFill>
                  <a:schemeClr val="tx1"/>
                </a:solidFill>
                <a:effectLst>
                  <a:outerShdw blurRad="38100" dist="19050" dir="2700000" algn="tl" rotWithShape="0">
                    <a:schemeClr val="dk1">
                      <a:alpha val="40000"/>
                    </a:schemeClr>
                  </a:outerShdw>
                </a:effectLst>
              </a:rPr>
              <a:t>Country vs Response: </a:t>
            </a:r>
          </a:p>
          <a:p>
            <a:r>
              <a:rPr lang="en-US" sz="1200"/>
              <a:t>The </a:t>
            </a:r>
            <a:r>
              <a:rPr lang="en-US" sz="1300">
                <a:solidFill>
                  <a:schemeClr val="accent1"/>
                </a:solidFill>
                <a:effectLst>
                  <a:outerShdw blurRad="38100" dist="25400" dir="5400000" algn="ctr" rotWithShape="0">
                    <a:srgbClr val="6E747A">
                      <a:alpha val="43000"/>
                    </a:srgbClr>
                  </a:outerShdw>
                </a:effectLst>
              </a:rPr>
              <a:t>p-value (0.074)</a:t>
            </a:r>
            <a:r>
              <a:rPr lang="en-US" sz="1200"/>
              <a:t> is greater than the significance level (e.g., 0.05), indicating that there is no statistically significant association between country and response to the campaign. Therefore, </a:t>
            </a:r>
            <a:r>
              <a:rPr lang="en-US" sz="1300">
                <a:solidFill>
                  <a:schemeClr val="accent1"/>
                </a:solidFill>
                <a:effectLst>
                  <a:outerShdw blurRad="38100" dist="25400" dir="5400000" algn="ctr" rotWithShape="0">
                    <a:srgbClr val="6E747A">
                      <a:alpha val="43000"/>
                    </a:srgbClr>
                  </a:outerShdw>
                </a:effectLst>
              </a:rPr>
              <a:t>the country of residence may not play a significant role in determining the response rate.</a:t>
            </a:r>
          </a:p>
        </p:txBody>
      </p:sp>
      <p:sp>
        <p:nvSpPr>
          <p:cNvPr id="15" name="Text Box 14"/>
          <p:cNvSpPr txBox="1"/>
          <p:nvPr/>
        </p:nvSpPr>
        <p:spPr>
          <a:xfrm>
            <a:off x="8538210" y="4301490"/>
            <a:ext cx="2922270" cy="1814830"/>
          </a:xfrm>
          <a:prstGeom prst="rect">
            <a:avLst/>
          </a:prstGeom>
          <a:noFill/>
        </p:spPr>
        <p:txBody>
          <a:bodyPr wrap="square" rtlCol="0">
            <a:spAutoFit/>
          </a:bodyPr>
          <a:lstStyle/>
          <a:p>
            <a:r>
              <a:rPr lang="en-US" sz="1200">
                <a:solidFill>
                  <a:schemeClr val="tx1"/>
                </a:solidFill>
                <a:effectLst>
                  <a:outerShdw blurRad="38100" dist="19050" dir="2700000" algn="tl" rotWithShape="0">
                    <a:schemeClr val="dk1">
                      <a:alpha val="40000"/>
                    </a:schemeClr>
                  </a:outerShdw>
                </a:effectLst>
              </a:rPr>
              <a:t>Education vs Response:</a:t>
            </a:r>
          </a:p>
          <a:p>
            <a:r>
              <a:rPr lang="en-US" sz="1200"/>
              <a:t>The </a:t>
            </a:r>
            <a:r>
              <a:rPr lang="en-US" sz="1300">
                <a:solidFill>
                  <a:schemeClr val="accent1"/>
                </a:solidFill>
                <a:effectLst>
                  <a:outerShdw blurRad="38100" dist="25400" dir="5400000" algn="ctr" rotWithShape="0">
                    <a:srgbClr val="6E747A">
                      <a:alpha val="43000"/>
                    </a:srgbClr>
                  </a:outerShdw>
                </a:effectLst>
              </a:rPr>
              <a:t>p-value (0.00012)</a:t>
            </a:r>
            <a:r>
              <a:rPr lang="en-US" sz="1200"/>
              <a:t> is less than the significance level (e.g., 0.05), indicating a statistically significant association between education level and response to the campaign. Therefore,</a:t>
            </a:r>
            <a:r>
              <a:rPr lang="en-US" sz="1300">
                <a:solidFill>
                  <a:schemeClr val="accent1"/>
                </a:solidFill>
                <a:effectLst>
                  <a:outerShdw blurRad="38100" dist="25400" dir="5400000" algn="ctr" rotWithShape="0">
                    <a:srgbClr val="6E747A">
                      <a:alpha val="43000"/>
                    </a:srgbClr>
                  </a:outerShdw>
                </a:effectLst>
              </a:rPr>
              <a:t> education level may have a significant impact on the response rate.</a:t>
            </a: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750570" y="3061970"/>
            <a:ext cx="10883265" cy="3533140"/>
          </a:xfrm>
          <a:prstGeom prst="roundRect">
            <a:avLst/>
          </a:prstGeom>
          <a:solidFill>
            <a:srgbClr val="FFFBFF"/>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nvGrpSpPr>
          <p:cNvPr id="26" name="Group 25"/>
          <p:cNvGrpSpPr/>
          <p:nvPr/>
        </p:nvGrpSpPr>
        <p:grpSpPr>
          <a:xfrm>
            <a:off x="7350125" y="164465"/>
            <a:ext cx="652780" cy="652780"/>
            <a:chOff x="10578" y="5725"/>
            <a:chExt cx="1028" cy="1028"/>
          </a:xfrm>
        </p:grpSpPr>
        <p:sp>
          <p:nvSpPr>
            <p:cNvPr id="7" name="椭圆 6"/>
            <p:cNvSpPr/>
            <p:nvPr/>
          </p:nvSpPr>
          <p:spPr>
            <a:xfrm>
              <a:off x="10578" y="5725"/>
              <a:ext cx="1029" cy="10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cs typeface="+mn-ea"/>
                <a:sym typeface="+mn-lt"/>
              </a:endParaRPr>
            </a:p>
          </p:txBody>
        </p:sp>
        <p:sp>
          <p:nvSpPr>
            <p:cNvPr id="8" name="图形 22"/>
            <p:cNvSpPr>
              <a:spLocks noChangeAspect="1"/>
            </p:cNvSpPr>
            <p:nvPr/>
          </p:nvSpPr>
          <p:spPr bwMode="auto">
            <a:xfrm>
              <a:off x="10804" y="6000"/>
              <a:ext cx="575" cy="478"/>
            </a:xfrm>
            <a:custGeom>
              <a:avLst/>
              <a:gdLst>
                <a:gd name="connsiteX0" fmla="*/ 451824 w 579271"/>
                <a:gd name="connsiteY0" fmla="*/ 283320 h 481609"/>
                <a:gd name="connsiteX1" fmla="*/ 466425 w 579271"/>
                <a:gd name="connsiteY1" fmla="*/ 297897 h 481609"/>
                <a:gd name="connsiteX2" fmla="*/ 466425 w 579271"/>
                <a:gd name="connsiteY2" fmla="*/ 339762 h 481609"/>
                <a:gd name="connsiteX3" fmla="*/ 508359 w 579271"/>
                <a:gd name="connsiteY3" fmla="*/ 339762 h 481609"/>
                <a:gd name="connsiteX4" fmla="*/ 522960 w 579271"/>
                <a:gd name="connsiteY4" fmla="*/ 354339 h 481609"/>
                <a:gd name="connsiteX5" fmla="*/ 508359 w 579271"/>
                <a:gd name="connsiteY5" fmla="*/ 368916 h 481609"/>
                <a:gd name="connsiteX6" fmla="*/ 451824 w 579271"/>
                <a:gd name="connsiteY6" fmla="*/ 368916 h 481609"/>
                <a:gd name="connsiteX7" fmla="*/ 437223 w 579271"/>
                <a:gd name="connsiteY7" fmla="*/ 354339 h 481609"/>
                <a:gd name="connsiteX8" fmla="*/ 437223 w 579271"/>
                <a:gd name="connsiteY8" fmla="*/ 297897 h 481609"/>
                <a:gd name="connsiteX9" fmla="*/ 451824 w 579271"/>
                <a:gd name="connsiteY9" fmla="*/ 283320 h 481609"/>
                <a:gd name="connsiteX10" fmla="*/ 451830 w 579271"/>
                <a:gd name="connsiteY10" fmla="*/ 256052 h 481609"/>
                <a:gd name="connsiteX11" fmla="*/ 353490 w 579271"/>
                <a:gd name="connsiteY11" fmla="*/ 354345 h 481609"/>
                <a:gd name="connsiteX12" fmla="*/ 451830 w 579271"/>
                <a:gd name="connsiteY12" fmla="*/ 452548 h 481609"/>
                <a:gd name="connsiteX13" fmla="*/ 550170 w 579271"/>
                <a:gd name="connsiteY13" fmla="*/ 354345 h 481609"/>
                <a:gd name="connsiteX14" fmla="*/ 451830 w 579271"/>
                <a:gd name="connsiteY14" fmla="*/ 256052 h 481609"/>
                <a:gd name="connsiteX15" fmla="*/ 451830 w 579271"/>
                <a:gd name="connsiteY15" fmla="*/ 227080 h 481609"/>
                <a:gd name="connsiteX16" fmla="*/ 579271 w 579271"/>
                <a:gd name="connsiteY16" fmla="*/ 354345 h 481609"/>
                <a:gd name="connsiteX17" fmla="*/ 451830 w 579271"/>
                <a:gd name="connsiteY17" fmla="*/ 481609 h 481609"/>
                <a:gd name="connsiteX18" fmla="*/ 324389 w 579271"/>
                <a:gd name="connsiteY18" fmla="*/ 354345 h 481609"/>
                <a:gd name="connsiteX19" fmla="*/ 451830 w 579271"/>
                <a:gd name="connsiteY19" fmla="*/ 227080 h 481609"/>
                <a:gd name="connsiteX20" fmla="*/ 160152 w 579271"/>
                <a:gd name="connsiteY20" fmla="*/ 48726 h 481609"/>
                <a:gd name="connsiteX21" fmla="*/ 170512 w 579271"/>
                <a:gd name="connsiteY21" fmla="*/ 52856 h 481609"/>
                <a:gd name="connsiteX22" fmla="*/ 174790 w 579271"/>
                <a:gd name="connsiteY22" fmla="*/ 63160 h 481609"/>
                <a:gd name="connsiteX23" fmla="*/ 170512 w 579271"/>
                <a:gd name="connsiteY23" fmla="*/ 73287 h 481609"/>
                <a:gd name="connsiteX24" fmla="*/ 160174 w 579271"/>
                <a:gd name="connsiteY24" fmla="*/ 77551 h 481609"/>
                <a:gd name="connsiteX25" fmla="*/ 149925 w 579271"/>
                <a:gd name="connsiteY25" fmla="*/ 73287 h 481609"/>
                <a:gd name="connsiteX26" fmla="*/ 145647 w 579271"/>
                <a:gd name="connsiteY26" fmla="*/ 63160 h 481609"/>
                <a:gd name="connsiteX27" fmla="*/ 149925 w 579271"/>
                <a:gd name="connsiteY27" fmla="*/ 52856 h 481609"/>
                <a:gd name="connsiteX28" fmla="*/ 160152 w 579271"/>
                <a:gd name="connsiteY28" fmla="*/ 48726 h 481609"/>
                <a:gd name="connsiteX29" fmla="*/ 111636 w 579271"/>
                <a:gd name="connsiteY29" fmla="*/ 48726 h 481609"/>
                <a:gd name="connsiteX30" fmla="*/ 121900 w 579271"/>
                <a:gd name="connsiteY30" fmla="*/ 52856 h 481609"/>
                <a:gd name="connsiteX31" fmla="*/ 126170 w 579271"/>
                <a:gd name="connsiteY31" fmla="*/ 63160 h 481609"/>
                <a:gd name="connsiteX32" fmla="*/ 121900 w 579271"/>
                <a:gd name="connsiteY32" fmla="*/ 73287 h 481609"/>
                <a:gd name="connsiteX33" fmla="*/ 111580 w 579271"/>
                <a:gd name="connsiteY33" fmla="*/ 77551 h 481609"/>
                <a:gd name="connsiteX34" fmla="*/ 101438 w 579271"/>
                <a:gd name="connsiteY34" fmla="*/ 73287 h 481609"/>
                <a:gd name="connsiteX35" fmla="*/ 97168 w 579271"/>
                <a:gd name="connsiteY35" fmla="*/ 63160 h 481609"/>
                <a:gd name="connsiteX36" fmla="*/ 101438 w 579271"/>
                <a:gd name="connsiteY36" fmla="*/ 52856 h 481609"/>
                <a:gd name="connsiteX37" fmla="*/ 111636 w 579271"/>
                <a:gd name="connsiteY37" fmla="*/ 48726 h 481609"/>
                <a:gd name="connsiteX38" fmla="*/ 63087 w 579271"/>
                <a:gd name="connsiteY38" fmla="*/ 48726 h 481609"/>
                <a:gd name="connsiteX39" fmla="*/ 73414 w 579271"/>
                <a:gd name="connsiteY39" fmla="*/ 52856 h 481609"/>
                <a:gd name="connsiteX40" fmla="*/ 77692 w 579271"/>
                <a:gd name="connsiteY40" fmla="*/ 63160 h 481609"/>
                <a:gd name="connsiteX41" fmla="*/ 73414 w 579271"/>
                <a:gd name="connsiteY41" fmla="*/ 73287 h 481609"/>
                <a:gd name="connsiteX42" fmla="*/ 63076 w 579271"/>
                <a:gd name="connsiteY42" fmla="*/ 77551 h 481609"/>
                <a:gd name="connsiteX43" fmla="*/ 52827 w 579271"/>
                <a:gd name="connsiteY43" fmla="*/ 73287 h 481609"/>
                <a:gd name="connsiteX44" fmla="*/ 48549 w 579271"/>
                <a:gd name="connsiteY44" fmla="*/ 63160 h 481609"/>
                <a:gd name="connsiteX45" fmla="*/ 52827 w 579271"/>
                <a:gd name="connsiteY45" fmla="*/ 52856 h 481609"/>
                <a:gd name="connsiteX46" fmla="*/ 63087 w 579271"/>
                <a:gd name="connsiteY46" fmla="*/ 48726 h 481609"/>
                <a:gd name="connsiteX47" fmla="*/ 40314 w 579271"/>
                <a:gd name="connsiteY47" fmla="*/ 29059 h 481609"/>
                <a:gd name="connsiteX48" fmla="*/ 29012 w 579271"/>
                <a:gd name="connsiteY48" fmla="*/ 40255 h 481609"/>
                <a:gd name="connsiteX49" fmla="*/ 29012 w 579271"/>
                <a:gd name="connsiteY49" fmla="*/ 97040 h 481609"/>
                <a:gd name="connsiteX50" fmla="*/ 485725 w 579271"/>
                <a:gd name="connsiteY50" fmla="*/ 97040 h 481609"/>
                <a:gd name="connsiteX51" fmla="*/ 485725 w 579271"/>
                <a:gd name="connsiteY51" fmla="*/ 40255 h 481609"/>
                <a:gd name="connsiteX52" fmla="*/ 474512 w 579271"/>
                <a:gd name="connsiteY52" fmla="*/ 29059 h 481609"/>
                <a:gd name="connsiteX53" fmla="*/ 40314 w 579271"/>
                <a:gd name="connsiteY53" fmla="*/ 0 h 481609"/>
                <a:gd name="connsiteX54" fmla="*/ 474601 w 579271"/>
                <a:gd name="connsiteY54" fmla="*/ 0 h 481609"/>
                <a:gd name="connsiteX55" fmla="*/ 514915 w 579271"/>
                <a:gd name="connsiteY55" fmla="*/ 40255 h 481609"/>
                <a:gd name="connsiteX56" fmla="*/ 514915 w 579271"/>
                <a:gd name="connsiteY56" fmla="*/ 195858 h 481609"/>
                <a:gd name="connsiteX57" fmla="*/ 500320 w 579271"/>
                <a:gd name="connsiteY57" fmla="*/ 210431 h 481609"/>
                <a:gd name="connsiteX58" fmla="*/ 485725 w 579271"/>
                <a:gd name="connsiteY58" fmla="*/ 195858 h 481609"/>
                <a:gd name="connsiteX59" fmla="*/ 485725 w 579271"/>
                <a:gd name="connsiteY59" fmla="*/ 126099 h 481609"/>
                <a:gd name="connsiteX60" fmla="*/ 29012 w 579271"/>
                <a:gd name="connsiteY60" fmla="*/ 126099 h 481609"/>
                <a:gd name="connsiteX61" fmla="*/ 29012 w 579271"/>
                <a:gd name="connsiteY61" fmla="*/ 376698 h 481609"/>
                <a:gd name="connsiteX62" fmla="*/ 40314 w 579271"/>
                <a:gd name="connsiteY62" fmla="*/ 387895 h 481609"/>
                <a:gd name="connsiteX63" fmla="*/ 291186 w 579271"/>
                <a:gd name="connsiteY63" fmla="*/ 387895 h 481609"/>
                <a:gd name="connsiteX64" fmla="*/ 305781 w 579271"/>
                <a:gd name="connsiteY64" fmla="*/ 402468 h 481609"/>
                <a:gd name="connsiteX65" fmla="*/ 291186 w 579271"/>
                <a:gd name="connsiteY65" fmla="*/ 417042 h 481609"/>
                <a:gd name="connsiteX66" fmla="*/ 40314 w 579271"/>
                <a:gd name="connsiteY66" fmla="*/ 417042 h 481609"/>
                <a:gd name="connsiteX67" fmla="*/ 0 w 579271"/>
                <a:gd name="connsiteY67" fmla="*/ 376787 h 481609"/>
                <a:gd name="connsiteX68" fmla="*/ 0 w 579271"/>
                <a:gd name="connsiteY68" fmla="*/ 40255 h 481609"/>
                <a:gd name="connsiteX69" fmla="*/ 40314 w 579271"/>
                <a:gd name="connsiteY69" fmla="*/ 0 h 481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79271" h="481609">
                  <a:moveTo>
                    <a:pt x="451824" y="283320"/>
                  </a:moveTo>
                  <a:cubicBezTo>
                    <a:pt x="459926" y="283320"/>
                    <a:pt x="466425" y="289809"/>
                    <a:pt x="466425" y="297897"/>
                  </a:cubicBezTo>
                  <a:lnTo>
                    <a:pt x="466425" y="339762"/>
                  </a:lnTo>
                  <a:lnTo>
                    <a:pt x="508359" y="339762"/>
                  </a:lnTo>
                  <a:cubicBezTo>
                    <a:pt x="516372" y="339762"/>
                    <a:pt x="522960" y="346251"/>
                    <a:pt x="522960" y="354339"/>
                  </a:cubicBezTo>
                  <a:cubicBezTo>
                    <a:pt x="522960" y="362339"/>
                    <a:pt x="516372" y="368916"/>
                    <a:pt x="508359" y="368916"/>
                  </a:cubicBezTo>
                  <a:lnTo>
                    <a:pt x="451824" y="368916"/>
                  </a:lnTo>
                  <a:cubicBezTo>
                    <a:pt x="443722" y="368916"/>
                    <a:pt x="437223" y="362339"/>
                    <a:pt x="437223" y="354339"/>
                  </a:cubicBezTo>
                  <a:lnTo>
                    <a:pt x="437223" y="297897"/>
                  </a:lnTo>
                  <a:cubicBezTo>
                    <a:pt x="437223" y="289809"/>
                    <a:pt x="443722" y="283320"/>
                    <a:pt x="451824" y="283320"/>
                  </a:cubicBezTo>
                  <a:close/>
                  <a:moveTo>
                    <a:pt x="451830" y="256052"/>
                  </a:moveTo>
                  <a:cubicBezTo>
                    <a:pt x="397632" y="256052"/>
                    <a:pt x="353490" y="300133"/>
                    <a:pt x="353490" y="354345"/>
                  </a:cubicBezTo>
                  <a:cubicBezTo>
                    <a:pt x="353490" y="408468"/>
                    <a:pt x="397632" y="452548"/>
                    <a:pt x="451830" y="452548"/>
                  </a:cubicBezTo>
                  <a:cubicBezTo>
                    <a:pt x="506028" y="452548"/>
                    <a:pt x="550170" y="408468"/>
                    <a:pt x="550170" y="354345"/>
                  </a:cubicBezTo>
                  <a:cubicBezTo>
                    <a:pt x="550170" y="300133"/>
                    <a:pt x="506028" y="256052"/>
                    <a:pt x="451830" y="256052"/>
                  </a:cubicBezTo>
                  <a:close/>
                  <a:moveTo>
                    <a:pt x="451830" y="227080"/>
                  </a:moveTo>
                  <a:cubicBezTo>
                    <a:pt x="522047" y="227080"/>
                    <a:pt x="579271" y="284136"/>
                    <a:pt x="579271" y="354345"/>
                  </a:cubicBezTo>
                  <a:cubicBezTo>
                    <a:pt x="579271" y="424465"/>
                    <a:pt x="522047" y="481609"/>
                    <a:pt x="451830" y="481609"/>
                  </a:cubicBezTo>
                  <a:cubicBezTo>
                    <a:pt x="381613" y="481609"/>
                    <a:pt x="324389" y="424465"/>
                    <a:pt x="324389" y="354345"/>
                  </a:cubicBezTo>
                  <a:cubicBezTo>
                    <a:pt x="324389" y="284136"/>
                    <a:pt x="381613" y="227080"/>
                    <a:pt x="451830" y="227080"/>
                  </a:cubicBezTo>
                  <a:close/>
                  <a:moveTo>
                    <a:pt x="160152" y="48726"/>
                  </a:moveTo>
                  <a:cubicBezTo>
                    <a:pt x="163940" y="48726"/>
                    <a:pt x="167750" y="50103"/>
                    <a:pt x="170512" y="52856"/>
                  </a:cubicBezTo>
                  <a:cubicBezTo>
                    <a:pt x="173186" y="55521"/>
                    <a:pt x="174790" y="59341"/>
                    <a:pt x="174790" y="63160"/>
                  </a:cubicBezTo>
                  <a:cubicBezTo>
                    <a:pt x="174790" y="66891"/>
                    <a:pt x="173186" y="70622"/>
                    <a:pt x="170512" y="73287"/>
                  </a:cubicBezTo>
                  <a:cubicBezTo>
                    <a:pt x="167749" y="76041"/>
                    <a:pt x="163917" y="77551"/>
                    <a:pt x="160174" y="77551"/>
                  </a:cubicBezTo>
                  <a:cubicBezTo>
                    <a:pt x="156342" y="77551"/>
                    <a:pt x="152688" y="75952"/>
                    <a:pt x="149925" y="73287"/>
                  </a:cubicBezTo>
                  <a:cubicBezTo>
                    <a:pt x="147162" y="70711"/>
                    <a:pt x="145647" y="66891"/>
                    <a:pt x="145647" y="63160"/>
                  </a:cubicBezTo>
                  <a:cubicBezTo>
                    <a:pt x="145647" y="59252"/>
                    <a:pt x="147162" y="55521"/>
                    <a:pt x="149925" y="52856"/>
                  </a:cubicBezTo>
                  <a:cubicBezTo>
                    <a:pt x="152599" y="50103"/>
                    <a:pt x="156364" y="48726"/>
                    <a:pt x="160152" y="48726"/>
                  </a:cubicBezTo>
                  <a:close/>
                  <a:moveTo>
                    <a:pt x="111636" y="48726"/>
                  </a:moveTo>
                  <a:cubicBezTo>
                    <a:pt x="115406" y="48726"/>
                    <a:pt x="119187" y="50103"/>
                    <a:pt x="121900" y="52856"/>
                  </a:cubicBezTo>
                  <a:cubicBezTo>
                    <a:pt x="124658" y="55521"/>
                    <a:pt x="126170" y="59341"/>
                    <a:pt x="126170" y="63160"/>
                  </a:cubicBezTo>
                  <a:cubicBezTo>
                    <a:pt x="126170" y="66891"/>
                    <a:pt x="124658" y="70622"/>
                    <a:pt x="121900" y="73287"/>
                  </a:cubicBezTo>
                  <a:cubicBezTo>
                    <a:pt x="119231" y="76041"/>
                    <a:pt x="115405" y="77551"/>
                    <a:pt x="111580" y="77551"/>
                  </a:cubicBezTo>
                  <a:cubicBezTo>
                    <a:pt x="107844" y="77551"/>
                    <a:pt x="104018" y="75952"/>
                    <a:pt x="101438" y="73287"/>
                  </a:cubicBezTo>
                  <a:cubicBezTo>
                    <a:pt x="98680" y="70711"/>
                    <a:pt x="97168" y="66891"/>
                    <a:pt x="97168" y="63160"/>
                  </a:cubicBezTo>
                  <a:cubicBezTo>
                    <a:pt x="97168" y="59252"/>
                    <a:pt x="98680" y="55521"/>
                    <a:pt x="101438" y="52856"/>
                  </a:cubicBezTo>
                  <a:cubicBezTo>
                    <a:pt x="104107" y="50103"/>
                    <a:pt x="107866" y="48726"/>
                    <a:pt x="111636" y="48726"/>
                  </a:cubicBezTo>
                  <a:close/>
                  <a:moveTo>
                    <a:pt x="63087" y="48726"/>
                  </a:moveTo>
                  <a:cubicBezTo>
                    <a:pt x="66886" y="48726"/>
                    <a:pt x="70696" y="50103"/>
                    <a:pt x="73414" y="52856"/>
                  </a:cubicBezTo>
                  <a:cubicBezTo>
                    <a:pt x="76177" y="55521"/>
                    <a:pt x="77692" y="59341"/>
                    <a:pt x="77692" y="63160"/>
                  </a:cubicBezTo>
                  <a:cubicBezTo>
                    <a:pt x="77692" y="66891"/>
                    <a:pt x="76177" y="70622"/>
                    <a:pt x="73414" y="73287"/>
                  </a:cubicBezTo>
                  <a:cubicBezTo>
                    <a:pt x="70651" y="76041"/>
                    <a:pt x="66908" y="77551"/>
                    <a:pt x="63076" y="77551"/>
                  </a:cubicBezTo>
                  <a:cubicBezTo>
                    <a:pt x="59155" y="77551"/>
                    <a:pt x="55501" y="75952"/>
                    <a:pt x="52827" y="73287"/>
                  </a:cubicBezTo>
                  <a:cubicBezTo>
                    <a:pt x="50153" y="70711"/>
                    <a:pt x="48549" y="66891"/>
                    <a:pt x="48549" y="63160"/>
                  </a:cubicBezTo>
                  <a:cubicBezTo>
                    <a:pt x="48549" y="59252"/>
                    <a:pt x="50153" y="55521"/>
                    <a:pt x="52827" y="52856"/>
                  </a:cubicBezTo>
                  <a:cubicBezTo>
                    <a:pt x="55501" y="50103"/>
                    <a:pt x="59288" y="48726"/>
                    <a:pt x="63087" y="48726"/>
                  </a:cubicBezTo>
                  <a:close/>
                  <a:moveTo>
                    <a:pt x="40314" y="29059"/>
                  </a:moveTo>
                  <a:cubicBezTo>
                    <a:pt x="33995" y="29059"/>
                    <a:pt x="29012" y="34124"/>
                    <a:pt x="29012" y="40255"/>
                  </a:cubicBezTo>
                  <a:lnTo>
                    <a:pt x="29012" y="97040"/>
                  </a:lnTo>
                  <a:lnTo>
                    <a:pt x="485725" y="97040"/>
                  </a:lnTo>
                  <a:lnTo>
                    <a:pt x="485725" y="40255"/>
                  </a:lnTo>
                  <a:cubicBezTo>
                    <a:pt x="485725" y="34124"/>
                    <a:pt x="480653" y="29059"/>
                    <a:pt x="474512" y="29059"/>
                  </a:cubicBezTo>
                  <a:close/>
                  <a:moveTo>
                    <a:pt x="40314" y="0"/>
                  </a:moveTo>
                  <a:lnTo>
                    <a:pt x="474601" y="0"/>
                  </a:lnTo>
                  <a:cubicBezTo>
                    <a:pt x="496760" y="0"/>
                    <a:pt x="514915" y="18039"/>
                    <a:pt x="514915" y="40255"/>
                  </a:cubicBezTo>
                  <a:lnTo>
                    <a:pt x="514915" y="195858"/>
                  </a:lnTo>
                  <a:cubicBezTo>
                    <a:pt x="514915" y="203944"/>
                    <a:pt x="508419" y="210431"/>
                    <a:pt x="500320" y="210431"/>
                  </a:cubicBezTo>
                  <a:cubicBezTo>
                    <a:pt x="492311" y="210431"/>
                    <a:pt x="485725" y="203944"/>
                    <a:pt x="485725" y="195858"/>
                  </a:cubicBezTo>
                  <a:lnTo>
                    <a:pt x="485725" y="126099"/>
                  </a:lnTo>
                  <a:lnTo>
                    <a:pt x="29012" y="126099"/>
                  </a:lnTo>
                  <a:lnTo>
                    <a:pt x="29012" y="376698"/>
                  </a:lnTo>
                  <a:cubicBezTo>
                    <a:pt x="29012" y="382829"/>
                    <a:pt x="34173" y="387895"/>
                    <a:pt x="40314" y="387895"/>
                  </a:cubicBezTo>
                  <a:lnTo>
                    <a:pt x="291186" y="387895"/>
                  </a:lnTo>
                  <a:cubicBezTo>
                    <a:pt x="299195" y="387895"/>
                    <a:pt x="305781" y="394471"/>
                    <a:pt x="305781" y="402468"/>
                  </a:cubicBezTo>
                  <a:cubicBezTo>
                    <a:pt x="305781" y="410555"/>
                    <a:pt x="299195" y="417042"/>
                    <a:pt x="291186" y="417042"/>
                  </a:cubicBezTo>
                  <a:lnTo>
                    <a:pt x="40314" y="417042"/>
                  </a:lnTo>
                  <a:cubicBezTo>
                    <a:pt x="17977" y="417042"/>
                    <a:pt x="0" y="399092"/>
                    <a:pt x="0" y="376787"/>
                  </a:cubicBezTo>
                  <a:lnTo>
                    <a:pt x="0" y="40255"/>
                  </a:lnTo>
                  <a:cubicBezTo>
                    <a:pt x="0" y="18128"/>
                    <a:pt x="17977" y="0"/>
                    <a:pt x="40314"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n-ea"/>
                <a:sym typeface="+mn-lt"/>
              </a:endParaRPr>
            </a:p>
          </p:txBody>
        </p:sp>
      </p:grpSp>
      <p:sp>
        <p:nvSpPr>
          <p:cNvPr id="17" name="文本框 37"/>
          <p:cNvSpPr txBox="1"/>
          <p:nvPr/>
        </p:nvSpPr>
        <p:spPr>
          <a:xfrm>
            <a:off x="7016750" y="354330"/>
            <a:ext cx="4108450" cy="55308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altLang="zh-CN" dirty="0">
                <a:solidFill>
                  <a:schemeClr val="accent2"/>
                </a:solidFill>
                <a:latin typeface="MuseoModerno Black" pitchFamily="2" charset="0"/>
                <a:ea typeface="MuseoModerno Black" pitchFamily="2" charset="0"/>
                <a:cs typeface="+mn-ea"/>
                <a:sym typeface="+mn-lt"/>
              </a:rPr>
              <a:t>Data Quality Assessment</a:t>
            </a:r>
          </a:p>
          <a:p>
            <a:pPr algn="r"/>
            <a:r>
              <a:rPr lang="en-IN" sz="1200">
                <a:solidFill>
                  <a:srgbClr val="5D76DA"/>
                </a:solidFill>
                <a:sym typeface="+mn-ea"/>
              </a:rPr>
              <a:t>Checking for outliners</a:t>
            </a:r>
            <a:endParaRPr lang="en-IN" altLang="zh-CN" sz="1200" dirty="0">
              <a:solidFill>
                <a:schemeClr val="accent2"/>
              </a:solidFill>
              <a:latin typeface="MuseoModerno Black" pitchFamily="2" charset="0"/>
              <a:ea typeface="MuseoModerno Black" pitchFamily="2" charset="0"/>
              <a:cs typeface="+mn-ea"/>
              <a:sym typeface="+mn-lt"/>
            </a:endParaRPr>
          </a:p>
        </p:txBody>
      </p:sp>
      <p:pic>
        <p:nvPicPr>
          <p:cNvPr id="2" name="Picture 1" descr="Screenshot 2024-04-04 215815"/>
          <p:cNvPicPr>
            <a:picLocks noChangeAspect="1"/>
          </p:cNvPicPr>
          <p:nvPr/>
        </p:nvPicPr>
        <p:blipFill>
          <a:blip r:embed="rId4"/>
          <a:stretch>
            <a:fillRect/>
          </a:stretch>
        </p:blipFill>
        <p:spPr>
          <a:xfrm>
            <a:off x="193675" y="1049020"/>
            <a:ext cx="11662410" cy="3522980"/>
          </a:xfrm>
          <a:prstGeom prst="rect">
            <a:avLst/>
          </a:prstGeom>
          <a:ln w="25400">
            <a:solidFill>
              <a:srgbClr val="C00000"/>
            </a:solidFill>
          </a:ln>
        </p:spPr>
      </p:pic>
      <p:sp>
        <p:nvSpPr>
          <p:cNvPr id="5" name="Text Box 4"/>
          <p:cNvSpPr txBox="1"/>
          <p:nvPr/>
        </p:nvSpPr>
        <p:spPr>
          <a:xfrm>
            <a:off x="913765" y="4718050"/>
            <a:ext cx="10552430" cy="1555115"/>
          </a:xfrm>
          <a:prstGeom prst="rect">
            <a:avLst/>
          </a:prstGeom>
          <a:noFill/>
        </p:spPr>
        <p:txBody>
          <a:bodyPr wrap="square" rtlCol="0">
            <a:noAutofit/>
          </a:bodyPr>
          <a:lstStyle/>
          <a:p>
            <a:r>
              <a:rPr lang="en-US" sz="1300">
                <a:solidFill>
                  <a:schemeClr val="tx1"/>
                </a:solidFill>
                <a:effectLst>
                  <a:outerShdw blurRad="38100" dist="19050" dir="2700000" algn="tl" rotWithShape="0">
                    <a:schemeClr val="dk1">
                      <a:alpha val="40000"/>
                    </a:schemeClr>
                  </a:outerShdw>
                </a:effectLst>
              </a:rPr>
              <a:t>inferences:</a:t>
            </a:r>
          </a:p>
          <a:p>
            <a:r>
              <a:rPr lang="en-US" sz="1200"/>
              <a:t>Income: There are a </a:t>
            </a:r>
            <a:r>
              <a:rPr lang="en-US" sz="1300">
                <a:solidFill>
                  <a:schemeClr val="accent1"/>
                </a:solidFill>
                <a:effectLst>
                  <a:outerShdw blurRad="38100" dist="25400" dir="5400000" algn="ctr" rotWithShape="0">
                    <a:srgbClr val="6E747A">
                      <a:alpha val="43000"/>
                    </a:srgbClr>
                  </a:outerShdw>
                </a:effectLst>
              </a:rPr>
              <a:t>few outliers</a:t>
            </a:r>
            <a:r>
              <a:rPr lang="en-US" sz="1200"/>
              <a:t> in the higher income range, indicating the presence of individuals with significantly higher income levels compared to the majority. </a:t>
            </a:r>
          </a:p>
          <a:p>
            <a:r>
              <a:rPr lang="en-US" sz="1200"/>
              <a:t>Spending on Various Categories (MntWines, MntFruits, MntMeatProducts, MntFishProducts, MntSweetProducts, MntGoldProds):Each spending category shows varying degrees of skewness and presence of outliers, especially towards </a:t>
            </a:r>
            <a:r>
              <a:rPr lang="en-US" sz="1200">
                <a:solidFill>
                  <a:schemeClr val="accent1"/>
                </a:solidFill>
                <a:effectLst>
                  <a:outerShdw blurRad="38100" dist="25400" dir="5400000" algn="ctr" rotWithShape="0">
                    <a:srgbClr val="6E747A">
                      <a:alpha val="43000"/>
                    </a:srgbClr>
                  </a:outerShdw>
                </a:effectLst>
              </a:rPr>
              <a:t>higher spending amounts.</a:t>
            </a:r>
            <a:r>
              <a:rPr lang="en-US" sz="1200"/>
              <a:t>The presence of outliers suggests that there are customers who spend significantly more in certain categories compared to the rest.</a:t>
            </a:r>
          </a:p>
          <a:p>
            <a:r>
              <a:rPr lang="en-US" sz="1200"/>
              <a:t>Recency </a:t>
            </a:r>
            <a:r>
              <a:rPr lang="en-IN" altLang="en-US" sz="1200"/>
              <a:t>:</a:t>
            </a:r>
            <a:r>
              <a:rPr lang="en-US" sz="1200"/>
              <a:t>There are</a:t>
            </a:r>
            <a:r>
              <a:rPr lang="en-US" sz="1200">
                <a:solidFill>
                  <a:schemeClr val="accent1"/>
                </a:solidFill>
                <a:effectLst>
                  <a:outerShdw blurRad="38100" dist="25400" dir="5400000" algn="ctr" rotWithShape="0">
                    <a:srgbClr val="6E747A">
                      <a:alpha val="43000"/>
                    </a:srgbClr>
                  </a:outerShdw>
                </a:effectLst>
              </a:rPr>
              <a:t> no visible outliers</a:t>
            </a:r>
            <a:r>
              <a:rPr lang="en-US" sz="1200"/>
              <a:t> in the recency variable, suggesting that the majority of customers have made recent purchases. </a:t>
            </a:r>
          </a:p>
          <a:p>
            <a:endParaRPr lang="en-US" sz="1200"/>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160655"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pic>
        <p:nvPicPr>
          <p:cNvPr id="19" name="图形 18"/>
          <p:cNvPicPr>
            <a:picLocks noChangeAspect="1"/>
          </p:cNvPicPr>
          <p:nvPr/>
        </p:nvPicPr>
        <p:blipFill>
          <a:blip r:embed="rId4"/>
          <a:stretch>
            <a:fillRect/>
          </a:stretch>
        </p:blipFill>
        <p:spPr>
          <a:xfrm>
            <a:off x="0" y="0"/>
            <a:ext cx="7566660" cy="6858000"/>
          </a:xfrm>
          <a:prstGeom prst="rect">
            <a:avLst/>
          </a:prstGeom>
        </p:spPr>
      </p:pic>
      <p:grpSp>
        <p:nvGrpSpPr>
          <p:cNvPr id="8" name="组合 7"/>
          <p:cNvGrpSpPr/>
          <p:nvPr/>
        </p:nvGrpSpPr>
        <p:grpSpPr>
          <a:xfrm>
            <a:off x="9880600" y="0"/>
            <a:ext cx="2311400" cy="6858000"/>
            <a:chOff x="9880600" y="0"/>
            <a:chExt cx="2311400" cy="6858000"/>
          </a:xfrm>
        </p:grpSpPr>
        <p:pic>
          <p:nvPicPr>
            <p:cNvPr id="7" name="图形 6"/>
            <p:cNvPicPr>
              <a:picLocks noChangeAspect="1"/>
            </p:cNvPicPr>
            <p:nvPr/>
          </p:nvPicPr>
          <p:blipFill>
            <a:blip r:embed="rId5"/>
            <a:stretch>
              <a:fillRect/>
            </a:stretch>
          </p:blipFill>
          <p:spPr>
            <a:xfrm flipV="1">
              <a:off x="9880600" y="6808216"/>
              <a:ext cx="2311400" cy="49784"/>
            </a:xfrm>
            <a:prstGeom prst="rect">
              <a:avLst/>
            </a:prstGeom>
          </p:spPr>
        </p:pic>
        <p:pic>
          <p:nvPicPr>
            <p:cNvPr id="4" name="图形 3"/>
            <p:cNvPicPr>
              <a:picLocks noChangeAspect="1"/>
            </p:cNvPicPr>
            <p:nvPr/>
          </p:nvPicPr>
          <p:blipFill>
            <a:blip r:embed="rId6"/>
            <a:stretch>
              <a:fillRect/>
            </a:stretch>
          </p:blipFill>
          <p:spPr>
            <a:xfrm>
              <a:off x="10464800" y="0"/>
              <a:ext cx="1727200" cy="947445"/>
            </a:xfrm>
            <a:prstGeom prst="rect">
              <a:avLst/>
            </a:prstGeom>
          </p:spPr>
        </p:pic>
      </p:grpSp>
      <p:pic>
        <p:nvPicPr>
          <p:cNvPr id="22" name="图形 21"/>
          <p:cNvPicPr>
            <a:picLocks noChangeAspect="1"/>
          </p:cNvPicPr>
          <p:nvPr/>
        </p:nvPicPr>
        <p:blipFill>
          <a:blip r:embed="rId6"/>
          <a:stretch>
            <a:fillRect/>
          </a:stretch>
        </p:blipFill>
        <p:spPr>
          <a:xfrm flipH="1" flipV="1">
            <a:off x="-2" y="5946855"/>
            <a:ext cx="1676404" cy="919581"/>
          </a:xfrm>
          <a:prstGeom prst="rect">
            <a:avLst/>
          </a:prstGeom>
        </p:spPr>
      </p:pic>
      <p:grpSp>
        <p:nvGrpSpPr>
          <p:cNvPr id="2" name="组合 1"/>
          <p:cNvGrpSpPr/>
          <p:nvPr/>
        </p:nvGrpSpPr>
        <p:grpSpPr>
          <a:xfrm>
            <a:off x="3085465" y="698500"/>
            <a:ext cx="5986145" cy="5578475"/>
            <a:chOff x="6132513" y="952630"/>
            <a:chExt cx="5070407" cy="5574030"/>
          </a:xfrm>
        </p:grpSpPr>
        <p:sp>
          <p:nvSpPr>
            <p:cNvPr id="23" name="椭圆 22"/>
            <p:cNvSpPr/>
            <p:nvPr/>
          </p:nvSpPr>
          <p:spPr>
            <a:xfrm flipH="1">
              <a:off x="6132513" y="1074453"/>
              <a:ext cx="5070407" cy="5452207"/>
            </a:xfrm>
            <a:prstGeom prst="ellipse">
              <a:avLst/>
            </a:prstGeom>
            <a:blipFill rotWithShape="0">
              <a:blip r:embed="rId7"/>
              <a:stretch>
                <a:fillRect l="-25000" t="-21000" r="-25000"/>
              </a:stretch>
            </a:blipFill>
            <a:ln w="19050">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25" name="椭圆 24"/>
            <p:cNvSpPr/>
            <p:nvPr/>
          </p:nvSpPr>
          <p:spPr>
            <a:xfrm>
              <a:off x="8932075" y="952630"/>
              <a:ext cx="517959" cy="479677"/>
            </a:xfrm>
            <a:prstGeom prst="ellipse">
              <a:avLst/>
            </a:prstGeom>
            <a:solidFill>
              <a:srgbClr val="5D76DA"/>
            </a:solidFill>
            <a:ln>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dirty="0">
                  <a:solidFill>
                    <a:schemeClr val="bg1"/>
                  </a:solidFill>
                  <a:latin typeface="MuseoModerno Black" pitchFamily="2" charset="0"/>
                  <a:cs typeface="MuseoModerno Black" pitchFamily="2" charset="0"/>
                  <a:sym typeface="+mn-ea"/>
                </a:rPr>
                <a:t>1.</a:t>
              </a:r>
            </a:p>
          </p:txBody>
        </p:sp>
      </p:grpSp>
      <p:sp>
        <p:nvSpPr>
          <p:cNvPr id="24" name="矩形 23"/>
          <p:cNvSpPr/>
          <p:nvPr/>
        </p:nvSpPr>
        <p:spPr>
          <a:xfrm>
            <a:off x="678668" y="1060779"/>
            <a:ext cx="6730054" cy="829945"/>
          </a:xfrm>
          <a:prstGeom prst="rect">
            <a:avLst/>
          </a:prstGeom>
        </p:spPr>
        <p:txBody>
          <a:bodyPr wrap="square">
            <a:spAutoFit/>
          </a:bodyPr>
          <a:lstStyle/>
          <a:p>
            <a:r>
              <a:rPr lang="en-US" altLang="zh-CN" sz="4800" dirty="0">
                <a:solidFill>
                  <a:srgbClr val="5D76DA"/>
                </a:solidFill>
                <a:latin typeface="MuseoModerno Black" pitchFamily="2" charset="0"/>
                <a:cs typeface="MuseoModerno Black" pitchFamily="2" charset="0"/>
              </a:rPr>
              <a:t>Part 03</a:t>
            </a:r>
          </a:p>
        </p:txBody>
      </p:sp>
      <p:sp>
        <p:nvSpPr>
          <p:cNvPr id="29" name="矩形 28"/>
          <p:cNvSpPr/>
          <p:nvPr/>
        </p:nvSpPr>
        <p:spPr>
          <a:xfrm>
            <a:off x="482600" y="2409190"/>
            <a:ext cx="2371725" cy="368300"/>
          </a:xfrm>
          <a:prstGeom prst="rect">
            <a:avLst/>
          </a:prstGeom>
        </p:spPr>
        <p:txBody>
          <a:bodyPr wrap="square">
            <a:spAutoFit/>
          </a:bodyPr>
          <a:lstStyle/>
          <a:p>
            <a:pPr algn="r"/>
            <a:r>
              <a:rPr lang="zh-CN" altLang="en-US" dirty="0">
                <a:solidFill>
                  <a:srgbClr val="E16E67"/>
                </a:solidFill>
                <a:latin typeface="MuseoModerno Black" pitchFamily="2" charset="0"/>
                <a:cs typeface="MuseoModerno Black" pitchFamily="2" charset="0"/>
              </a:rPr>
              <a:t>Customer Profiling</a:t>
            </a:r>
          </a:p>
        </p:txBody>
      </p:sp>
      <p:sp>
        <p:nvSpPr>
          <p:cNvPr id="3" name="椭圆 24"/>
          <p:cNvSpPr/>
          <p:nvPr/>
        </p:nvSpPr>
        <p:spPr>
          <a:xfrm>
            <a:off x="8507730" y="2190115"/>
            <a:ext cx="611505" cy="480060"/>
          </a:xfrm>
          <a:prstGeom prst="ellipse">
            <a:avLst/>
          </a:prstGeom>
          <a:solidFill>
            <a:srgbClr val="5D76DA"/>
          </a:solidFill>
          <a:ln>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dirty="0">
                <a:solidFill>
                  <a:schemeClr val="bg1"/>
                </a:solidFill>
                <a:latin typeface="MuseoModerno Black" pitchFamily="2" charset="0"/>
                <a:cs typeface="MuseoModerno Black" pitchFamily="2" charset="0"/>
                <a:sym typeface="+mn-ea"/>
              </a:rPr>
              <a:t>2.</a:t>
            </a:r>
          </a:p>
        </p:txBody>
      </p:sp>
      <p:sp>
        <p:nvSpPr>
          <p:cNvPr id="5" name="椭圆 24"/>
          <p:cNvSpPr/>
          <p:nvPr/>
        </p:nvSpPr>
        <p:spPr>
          <a:xfrm>
            <a:off x="8460105" y="4599940"/>
            <a:ext cx="611505" cy="480060"/>
          </a:xfrm>
          <a:prstGeom prst="ellipse">
            <a:avLst/>
          </a:prstGeom>
          <a:solidFill>
            <a:srgbClr val="5D76DA"/>
          </a:solidFill>
          <a:ln>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dirty="0">
                <a:solidFill>
                  <a:schemeClr val="bg1"/>
                </a:solidFill>
                <a:latin typeface="MuseoModerno Black" pitchFamily="2" charset="0"/>
                <a:cs typeface="MuseoModerno Black" pitchFamily="2" charset="0"/>
                <a:sym typeface="+mn-ea"/>
              </a:rPr>
              <a:t>3.</a:t>
            </a:r>
          </a:p>
        </p:txBody>
      </p:sp>
      <p:sp>
        <p:nvSpPr>
          <p:cNvPr id="6" name="椭圆 24"/>
          <p:cNvSpPr/>
          <p:nvPr/>
        </p:nvSpPr>
        <p:spPr>
          <a:xfrm>
            <a:off x="2936875" y="2491740"/>
            <a:ext cx="611505" cy="480060"/>
          </a:xfrm>
          <a:prstGeom prst="ellipse">
            <a:avLst/>
          </a:prstGeom>
          <a:solidFill>
            <a:srgbClr val="5D76DA"/>
          </a:solidFill>
          <a:ln>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dirty="0">
                <a:solidFill>
                  <a:schemeClr val="bg1"/>
                </a:solidFill>
                <a:latin typeface="MuseoModerno Black" pitchFamily="2" charset="0"/>
                <a:cs typeface="MuseoModerno Black" pitchFamily="2" charset="0"/>
                <a:sym typeface="+mn-ea"/>
              </a:rPr>
              <a:t>6.</a:t>
            </a:r>
            <a:endParaRPr lang="zh-CN" altLang="en-US">
              <a:cs typeface="MuseoModerno Black" pitchFamily="2" charset="0"/>
            </a:endParaRPr>
          </a:p>
        </p:txBody>
      </p:sp>
      <p:sp>
        <p:nvSpPr>
          <p:cNvPr id="9" name="椭圆 24"/>
          <p:cNvSpPr/>
          <p:nvPr/>
        </p:nvSpPr>
        <p:spPr>
          <a:xfrm>
            <a:off x="2936875" y="4395470"/>
            <a:ext cx="611505" cy="480060"/>
          </a:xfrm>
          <a:prstGeom prst="ellipse">
            <a:avLst/>
          </a:prstGeom>
          <a:solidFill>
            <a:srgbClr val="5D76DA"/>
          </a:solidFill>
          <a:ln>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dirty="0">
                <a:solidFill>
                  <a:schemeClr val="bg1"/>
                </a:solidFill>
                <a:latin typeface="MuseoModerno Black" pitchFamily="2" charset="0"/>
                <a:cs typeface="MuseoModerno Black" pitchFamily="2" charset="0"/>
                <a:sym typeface="+mn-ea"/>
              </a:rPr>
              <a:t>5.</a:t>
            </a:r>
            <a:endParaRPr lang="zh-CN" altLang="en-US">
              <a:cs typeface="MuseoModerno Black" pitchFamily="2" charset="0"/>
            </a:endParaRPr>
          </a:p>
        </p:txBody>
      </p:sp>
      <p:sp>
        <p:nvSpPr>
          <p:cNvPr id="10" name="椭圆 24"/>
          <p:cNvSpPr/>
          <p:nvPr/>
        </p:nvSpPr>
        <p:spPr>
          <a:xfrm>
            <a:off x="4642485" y="5796915"/>
            <a:ext cx="611505" cy="480060"/>
          </a:xfrm>
          <a:prstGeom prst="ellipse">
            <a:avLst/>
          </a:prstGeom>
          <a:solidFill>
            <a:srgbClr val="5D76DA"/>
          </a:solidFill>
          <a:ln>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dirty="0">
                <a:solidFill>
                  <a:schemeClr val="bg1"/>
                </a:solidFill>
                <a:latin typeface="MuseoModerno Black" pitchFamily="2" charset="0"/>
                <a:cs typeface="MuseoModerno Black" pitchFamily="2" charset="0"/>
                <a:sym typeface="+mn-ea"/>
              </a:rPr>
              <a:t>4.</a:t>
            </a:r>
            <a:endParaRPr lang="zh-CN" altLang="en-US">
              <a:cs typeface="MuseoModerno Black" pitchFamily="2" charset="0"/>
            </a:endParaRPr>
          </a:p>
        </p:txBody>
      </p:sp>
      <p:sp>
        <p:nvSpPr>
          <p:cNvPr id="11" name="Text Box 10"/>
          <p:cNvSpPr txBox="1"/>
          <p:nvPr/>
        </p:nvSpPr>
        <p:spPr>
          <a:xfrm>
            <a:off x="7002145" y="387350"/>
            <a:ext cx="3695700" cy="922020"/>
          </a:xfrm>
          <a:prstGeom prst="rect">
            <a:avLst/>
          </a:prstGeom>
          <a:noFill/>
        </p:spPr>
        <p:txBody>
          <a:bodyPr wrap="square" rtlCol="0">
            <a:spAutoFit/>
          </a:bodyPr>
          <a:lstStyle/>
          <a:p>
            <a:r>
              <a:rPr lang="zh-CN" altLang="en-US" dirty="0">
                <a:solidFill>
                  <a:srgbClr val="E16E67"/>
                </a:solidFill>
                <a:latin typeface="MuseoModerno Black" pitchFamily="2" charset="0"/>
                <a:cs typeface="MuseoModerno Black" pitchFamily="2" charset="0"/>
                <a:sym typeface="+mn-ea"/>
              </a:rPr>
              <a:t>Hypothesis Generation and Testing</a:t>
            </a:r>
            <a:endParaRPr lang="zh-CN" altLang="en-US" dirty="0">
              <a:solidFill>
                <a:srgbClr val="E16E67"/>
              </a:solidFill>
              <a:latin typeface="MuseoModerno Black" pitchFamily="2" charset="0"/>
              <a:cs typeface="MuseoModerno Black" pitchFamily="2" charset="0"/>
            </a:endParaRPr>
          </a:p>
          <a:p>
            <a:endParaRPr lang="en-US"/>
          </a:p>
        </p:txBody>
      </p:sp>
      <p:sp>
        <p:nvSpPr>
          <p:cNvPr id="13" name="Text Box 12"/>
          <p:cNvSpPr txBox="1"/>
          <p:nvPr/>
        </p:nvSpPr>
        <p:spPr>
          <a:xfrm>
            <a:off x="9175750" y="2163445"/>
            <a:ext cx="4064000" cy="368300"/>
          </a:xfrm>
          <a:prstGeom prst="rect">
            <a:avLst/>
          </a:prstGeom>
          <a:noFill/>
        </p:spPr>
        <p:txBody>
          <a:bodyPr wrap="square" rtlCol="0">
            <a:spAutoFit/>
          </a:bodyPr>
          <a:lstStyle/>
          <a:p>
            <a:endParaRPr lang="en-US"/>
          </a:p>
        </p:txBody>
      </p:sp>
      <p:sp>
        <p:nvSpPr>
          <p:cNvPr id="14" name="Text Box 13"/>
          <p:cNvSpPr txBox="1"/>
          <p:nvPr/>
        </p:nvSpPr>
        <p:spPr>
          <a:xfrm>
            <a:off x="9175750" y="2025015"/>
            <a:ext cx="3240405" cy="645160"/>
          </a:xfrm>
          <a:prstGeom prst="rect">
            <a:avLst/>
          </a:prstGeom>
          <a:noFill/>
        </p:spPr>
        <p:txBody>
          <a:bodyPr wrap="square" rtlCol="0">
            <a:spAutoFit/>
          </a:bodyPr>
          <a:lstStyle/>
          <a:p>
            <a:r>
              <a:rPr lang="zh-CN" altLang="en-US" dirty="0">
                <a:solidFill>
                  <a:srgbClr val="E16E67"/>
                </a:solidFill>
                <a:latin typeface="MuseoModerno Black" pitchFamily="2" charset="0"/>
                <a:cs typeface="MuseoModerno Black" pitchFamily="2" charset="0"/>
                <a:sym typeface="+mn-ea"/>
              </a:rPr>
              <a:t>Funnel Analysis of Campaign Response</a:t>
            </a:r>
            <a:endParaRPr lang="en-US"/>
          </a:p>
        </p:txBody>
      </p:sp>
      <p:sp>
        <p:nvSpPr>
          <p:cNvPr id="15" name="Text Box 14"/>
          <p:cNvSpPr txBox="1"/>
          <p:nvPr/>
        </p:nvSpPr>
        <p:spPr>
          <a:xfrm>
            <a:off x="9175750" y="4693920"/>
            <a:ext cx="2935605" cy="645160"/>
          </a:xfrm>
          <a:prstGeom prst="rect">
            <a:avLst/>
          </a:prstGeom>
          <a:noFill/>
        </p:spPr>
        <p:txBody>
          <a:bodyPr wrap="square" rtlCol="0">
            <a:spAutoFit/>
          </a:bodyPr>
          <a:lstStyle/>
          <a:p>
            <a:r>
              <a:rPr lang="zh-CN" altLang="en-US" dirty="0">
                <a:solidFill>
                  <a:srgbClr val="E16E67"/>
                </a:solidFill>
                <a:latin typeface="MuseoModerno Black" pitchFamily="2" charset="0"/>
                <a:cs typeface="MuseoModerno Black" pitchFamily="2" charset="0"/>
                <a:sym typeface="+mn-ea"/>
              </a:rPr>
              <a:t>Income Impact on Spending Behavior</a:t>
            </a:r>
            <a:endParaRPr lang="en-US"/>
          </a:p>
        </p:txBody>
      </p:sp>
      <p:sp>
        <p:nvSpPr>
          <p:cNvPr id="16" name="Text Box 15"/>
          <p:cNvSpPr txBox="1"/>
          <p:nvPr/>
        </p:nvSpPr>
        <p:spPr>
          <a:xfrm>
            <a:off x="1577975" y="6222365"/>
            <a:ext cx="4064000" cy="368300"/>
          </a:xfrm>
          <a:prstGeom prst="rect">
            <a:avLst/>
          </a:prstGeom>
          <a:noFill/>
        </p:spPr>
        <p:txBody>
          <a:bodyPr wrap="square" rtlCol="0">
            <a:spAutoFit/>
          </a:bodyPr>
          <a:lstStyle/>
          <a:p>
            <a:r>
              <a:rPr lang="zh-CN" altLang="en-US" dirty="0">
                <a:solidFill>
                  <a:srgbClr val="E16E67"/>
                </a:solidFill>
                <a:latin typeface="MuseoModerno Black" pitchFamily="2" charset="0"/>
                <a:cs typeface="MuseoModerno Black" pitchFamily="2" charset="0"/>
                <a:sym typeface="+mn-ea"/>
              </a:rPr>
              <a:t>Customer Complaint Analysis</a:t>
            </a:r>
            <a:endParaRPr lang="en-US"/>
          </a:p>
        </p:txBody>
      </p:sp>
      <p:sp>
        <p:nvSpPr>
          <p:cNvPr id="18" name="Text Box 17"/>
          <p:cNvSpPr txBox="1"/>
          <p:nvPr/>
        </p:nvSpPr>
        <p:spPr>
          <a:xfrm>
            <a:off x="295275" y="4427220"/>
            <a:ext cx="2559050" cy="645160"/>
          </a:xfrm>
          <a:prstGeom prst="rect">
            <a:avLst/>
          </a:prstGeom>
          <a:noFill/>
        </p:spPr>
        <p:txBody>
          <a:bodyPr wrap="square" rtlCol="0">
            <a:spAutoFit/>
          </a:bodyPr>
          <a:lstStyle/>
          <a:p>
            <a:pPr algn="r"/>
            <a:r>
              <a:rPr lang="zh-CN" altLang="en-US" dirty="0">
                <a:solidFill>
                  <a:srgbClr val="E16E67"/>
                </a:solidFill>
                <a:latin typeface="MuseoModerno Black" pitchFamily="2" charset="0"/>
                <a:cs typeface="MuseoModerno Black" pitchFamily="2" charset="0"/>
                <a:sym typeface="+mn-ea"/>
              </a:rPr>
              <a:t>Campaign Response Comparison</a:t>
            </a:r>
            <a:endParaRPr lang="en-US"/>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p:cNvGrpSpPr/>
        <p:nvPr/>
      </p:nvGrpSpPr>
      <p:grpSpPr>
        <a:xfrm>
          <a:off x="0" y="0"/>
          <a:ext cx="0" cy="0"/>
          <a:chOff x="0" y="0"/>
          <a:chExt cx="0" cy="0"/>
        </a:xfrm>
      </p:grpSpPr>
      <p:sp>
        <p:nvSpPr>
          <p:cNvPr id="30" name="矩形 29"/>
          <p:cNvSpPr/>
          <p:nvPr/>
        </p:nvSpPr>
        <p:spPr>
          <a:xfrm>
            <a:off x="461645" y="280035"/>
            <a:ext cx="8804275" cy="583565"/>
          </a:xfrm>
          <a:prstGeom prst="rect">
            <a:avLst/>
          </a:prstGeom>
        </p:spPr>
        <p:txBody>
          <a:bodyPr wrap="square">
            <a:spAutoFit/>
          </a:bodyPr>
          <a:lstStyle/>
          <a:p>
            <a:r>
              <a:rPr lang="zh-CN" altLang="en-US" sz="3200" dirty="0">
                <a:solidFill>
                  <a:srgbClr val="E16E67"/>
                </a:solidFill>
                <a:latin typeface="MuseoModerno Black" pitchFamily="2" charset="0"/>
                <a:cs typeface="MuseoModerno Black" pitchFamily="2" charset="0"/>
                <a:sym typeface="+mn-ea"/>
              </a:rPr>
              <a:t>Hypothesis Testing</a:t>
            </a:r>
          </a:p>
        </p:txBody>
      </p:sp>
      <p:sp>
        <p:nvSpPr>
          <p:cNvPr id="2" name="Text Box 1"/>
          <p:cNvSpPr txBox="1"/>
          <p:nvPr/>
        </p:nvSpPr>
        <p:spPr>
          <a:xfrm>
            <a:off x="266065" y="1178560"/>
            <a:ext cx="3391535" cy="4989830"/>
          </a:xfrm>
          <a:prstGeom prst="rect">
            <a:avLst/>
          </a:prstGeom>
          <a:solidFill>
            <a:schemeClr val="bg1"/>
          </a:solidFill>
          <a:ln>
            <a:solidFill>
              <a:srgbClr val="E16E67"/>
            </a:solidFill>
          </a:ln>
        </p:spPr>
        <p:txBody>
          <a:bodyPr wrap="square" rtlCol="0">
            <a:noAutofit/>
          </a:bodyPr>
          <a:lstStyle/>
          <a:p>
            <a:r>
              <a:rPr lang="en-IN" sz="1200" dirty="0">
                <a:sym typeface="+mn-ea"/>
              </a:rPr>
              <a:t>Hypothesis 1</a:t>
            </a:r>
            <a:endParaRPr lang="en-IN" sz="1200" dirty="0">
              <a:solidFill>
                <a:schemeClr val="tx1"/>
              </a:solidFill>
            </a:endParaRPr>
          </a:p>
          <a:p>
            <a:endParaRPr lang="en-IN" sz="1200" dirty="0"/>
          </a:p>
          <a:p>
            <a:r>
              <a:rPr lang="en-US" sz="1300" dirty="0">
                <a:solidFill>
                  <a:schemeClr val="tx1"/>
                </a:solidFill>
                <a:effectLst>
                  <a:outerShdw blurRad="38100" dist="19050" dir="2700000" algn="tl" rotWithShape="0">
                    <a:schemeClr val="dk1">
                      <a:alpha val="40000"/>
                    </a:schemeClr>
                  </a:outerShdw>
                </a:effectLst>
                <a:sym typeface="+mn-ea"/>
              </a:rPr>
              <a:t>Difference in mean amount spent on wines and fruits among responders.</a:t>
            </a:r>
            <a:endParaRPr lang="en-US" sz="1300" dirty="0">
              <a:solidFill>
                <a:schemeClr val="tx1"/>
              </a:solidFill>
              <a:effectLst>
                <a:outerShdw blurRad="38100" dist="19050" dir="2700000" algn="tl" rotWithShape="0">
                  <a:schemeClr val="dk1">
                    <a:alpha val="40000"/>
                  </a:schemeClr>
                </a:outerShdw>
              </a:effectLst>
            </a:endParaRPr>
          </a:p>
          <a:p>
            <a:endParaRPr lang="en-US" sz="1200" dirty="0"/>
          </a:p>
          <a:p>
            <a:endParaRPr lang="en-IN" sz="1200" dirty="0">
              <a:solidFill>
                <a:schemeClr val="tx1"/>
              </a:solidFill>
            </a:endParaRPr>
          </a:p>
          <a:p>
            <a:r>
              <a:rPr lang="en-IN" sz="1200" dirty="0">
                <a:solidFill>
                  <a:schemeClr val="accent1"/>
                </a:solidFill>
                <a:effectLst>
                  <a:outerShdw blurRad="38100" dist="25400" dir="5400000" algn="ctr" rotWithShape="0">
                    <a:srgbClr val="6E747A">
                      <a:alpha val="43000"/>
                    </a:srgbClr>
                  </a:outerShdw>
                </a:effectLst>
                <a:sym typeface="+mn-ea"/>
              </a:rPr>
              <a:t>Null hypothesis:</a:t>
            </a:r>
            <a:r>
              <a:rPr lang="en-IN" sz="1200" dirty="0">
                <a:sym typeface="+mn-ea"/>
              </a:rPr>
              <a:t> There is no significant difference in mean amount spend on wines and fruits among responders.</a:t>
            </a:r>
            <a:endParaRPr lang="en-IN" sz="1200" dirty="0"/>
          </a:p>
          <a:p>
            <a:r>
              <a:rPr lang="en-IN" sz="1200" dirty="0">
                <a:solidFill>
                  <a:schemeClr val="accent1"/>
                </a:solidFill>
                <a:effectLst>
                  <a:outerShdw blurRad="38100" dist="25400" dir="5400000" algn="ctr" rotWithShape="0">
                    <a:srgbClr val="6E747A">
                      <a:alpha val="43000"/>
                    </a:srgbClr>
                  </a:outerShdw>
                </a:effectLst>
                <a:sym typeface="+mn-ea"/>
              </a:rPr>
              <a:t>Alternate hypothesis: </a:t>
            </a:r>
            <a:r>
              <a:rPr lang="en-IN" sz="1200" dirty="0">
                <a:sym typeface="+mn-ea"/>
              </a:rPr>
              <a:t>There is significant difference in mean amount spend on wines and fruits among responders</a:t>
            </a:r>
            <a:endParaRPr lang="en-IN" sz="1200" dirty="0"/>
          </a:p>
          <a:p>
            <a:endParaRPr lang="en-IN" sz="1200" dirty="0">
              <a:solidFill>
                <a:schemeClr val="tx1"/>
              </a:solidFill>
            </a:endParaRPr>
          </a:p>
          <a:p>
            <a:r>
              <a:rPr lang="en-IN" sz="1200" dirty="0">
                <a:sym typeface="+mn-ea"/>
              </a:rPr>
              <a:t>As per analysis :</a:t>
            </a:r>
            <a:endParaRPr lang="en-IN" sz="1200" dirty="0"/>
          </a:p>
          <a:p>
            <a:endParaRPr lang="en-IN" sz="1200" dirty="0">
              <a:solidFill>
                <a:schemeClr val="tx1"/>
              </a:solidFill>
            </a:endParaRPr>
          </a:p>
          <a:p>
            <a:r>
              <a:rPr lang="en-US" sz="1200" dirty="0">
                <a:sym typeface="+mn-ea"/>
              </a:rPr>
              <a:t>Among responders, there is a significant difference in the mean amount spent on wines compared to fruits, with respondents spending more on wines.</a:t>
            </a:r>
            <a:endParaRPr lang="en-US" sz="1200" dirty="0">
              <a:solidFill>
                <a:schemeClr val="tx1"/>
              </a:solidFill>
            </a:endParaRPr>
          </a:p>
          <a:p>
            <a:r>
              <a:rPr lang="en-US" sz="1200" dirty="0">
                <a:sym typeface="+mn-ea"/>
              </a:rPr>
              <a:t>We</a:t>
            </a:r>
            <a:r>
              <a:rPr lang="en-US" sz="1200" dirty="0">
                <a:solidFill>
                  <a:schemeClr val="accent1"/>
                </a:solidFill>
                <a:effectLst>
                  <a:outerShdw blurRad="38100" dist="25400" dir="5400000" algn="ctr" rotWithShape="0">
                    <a:srgbClr val="6E747A">
                      <a:alpha val="43000"/>
                    </a:srgbClr>
                  </a:outerShdw>
                </a:effectLst>
                <a:sym typeface="+mn-ea"/>
              </a:rPr>
              <a:t> reject the null hypothesis.</a:t>
            </a:r>
          </a:p>
        </p:txBody>
      </p:sp>
      <p:sp>
        <p:nvSpPr>
          <p:cNvPr id="28" name="Text Box 27"/>
          <p:cNvSpPr txBox="1"/>
          <p:nvPr/>
        </p:nvSpPr>
        <p:spPr>
          <a:xfrm>
            <a:off x="4054475" y="1177925"/>
            <a:ext cx="3720465" cy="4990465"/>
          </a:xfrm>
          <a:prstGeom prst="rect">
            <a:avLst/>
          </a:prstGeom>
          <a:solidFill>
            <a:schemeClr val="accent2">
              <a:lumMod val="20000"/>
              <a:lumOff val="80000"/>
            </a:schemeClr>
          </a:solidFill>
          <a:ln>
            <a:solidFill>
              <a:srgbClr val="E16E67"/>
            </a:solidFill>
          </a:ln>
        </p:spPr>
        <p:txBody>
          <a:bodyPr wrap="square" rtlCol="0">
            <a:noAutofit/>
          </a:bodyPr>
          <a:lstStyle/>
          <a:p>
            <a:r>
              <a:rPr lang="en-IN" sz="1200" dirty="0">
                <a:sym typeface="+mn-ea"/>
              </a:rPr>
              <a:t>Hypothesis 2</a:t>
            </a:r>
            <a:endParaRPr lang="en-IN" sz="1200" dirty="0">
              <a:solidFill>
                <a:schemeClr val="tx1"/>
              </a:solidFill>
            </a:endParaRPr>
          </a:p>
          <a:p>
            <a:endParaRPr lang="en-IN" sz="1200" dirty="0"/>
          </a:p>
          <a:p>
            <a:r>
              <a:rPr lang="en-US" sz="1300" dirty="0">
                <a:solidFill>
                  <a:schemeClr val="tx1"/>
                </a:solidFill>
                <a:effectLst>
                  <a:outerShdw blurRad="38100" dist="19050" dir="2700000" algn="tl" rotWithShape="0">
                    <a:schemeClr val="dk1">
                      <a:alpha val="40000"/>
                    </a:schemeClr>
                  </a:outerShdw>
                </a:effectLst>
                <a:sym typeface="+mn-ea"/>
              </a:rPr>
              <a:t>Difference in mean amount spent on meat products between responders and non-responders in the 1st campaign.</a:t>
            </a:r>
            <a:endParaRPr lang="en-US" sz="1300" dirty="0">
              <a:solidFill>
                <a:schemeClr val="tx1"/>
              </a:solidFill>
              <a:effectLst>
                <a:outerShdw blurRad="38100" dist="19050" dir="2700000" algn="tl" rotWithShape="0">
                  <a:schemeClr val="dk1">
                    <a:alpha val="40000"/>
                  </a:schemeClr>
                </a:outerShdw>
              </a:effectLst>
            </a:endParaRPr>
          </a:p>
          <a:p>
            <a:endParaRPr lang="en-US" sz="1300" dirty="0">
              <a:solidFill>
                <a:schemeClr val="tx1"/>
              </a:solidFill>
              <a:effectLst>
                <a:outerShdw blurRad="38100" dist="19050" dir="2700000" algn="tl" rotWithShape="0">
                  <a:schemeClr val="dk1">
                    <a:alpha val="40000"/>
                  </a:schemeClr>
                </a:outerShdw>
              </a:effectLst>
            </a:endParaRPr>
          </a:p>
          <a:p>
            <a:r>
              <a:rPr lang="en-IN" sz="1300" dirty="0">
                <a:solidFill>
                  <a:schemeClr val="accent1"/>
                </a:solidFill>
                <a:effectLst>
                  <a:outerShdw blurRad="38100" dist="25400" dir="5400000" algn="ctr" rotWithShape="0">
                    <a:srgbClr val="6E747A">
                      <a:alpha val="43000"/>
                    </a:srgbClr>
                  </a:outerShdw>
                </a:effectLst>
                <a:sym typeface="+mn-ea"/>
              </a:rPr>
              <a:t>Null hypothesis:</a:t>
            </a:r>
            <a:r>
              <a:rPr lang="en-IN" sz="1200" dirty="0">
                <a:sym typeface="+mn-ea"/>
              </a:rPr>
              <a:t> T</a:t>
            </a:r>
            <a:r>
              <a:rPr lang="en-US" sz="1200" dirty="0">
                <a:sym typeface="+mn-ea"/>
              </a:rPr>
              <a:t>here is no significant difference in the mean amount spent on meat products between responders and non-responders in the 1st campaign</a:t>
            </a:r>
            <a:endParaRPr lang="en-IN" sz="1200" dirty="0">
              <a:solidFill>
                <a:schemeClr val="tx1"/>
              </a:solidFill>
            </a:endParaRPr>
          </a:p>
          <a:p>
            <a:r>
              <a:rPr lang="en-IN" sz="1300" dirty="0">
                <a:solidFill>
                  <a:schemeClr val="accent1"/>
                </a:solidFill>
                <a:effectLst>
                  <a:outerShdw blurRad="38100" dist="25400" dir="5400000" algn="ctr" rotWithShape="0">
                    <a:srgbClr val="6E747A">
                      <a:alpha val="43000"/>
                    </a:srgbClr>
                  </a:outerShdw>
                </a:effectLst>
                <a:sym typeface="+mn-ea"/>
              </a:rPr>
              <a:t>Alternate hypothesis:</a:t>
            </a:r>
            <a:r>
              <a:rPr lang="en-IN" sz="1200" dirty="0">
                <a:sym typeface="+mn-ea"/>
              </a:rPr>
              <a:t> </a:t>
            </a:r>
            <a:r>
              <a:rPr lang="en-US" sz="1200" dirty="0">
                <a:sym typeface="+mn-ea"/>
              </a:rPr>
              <a:t>There is a significant difference in the mean amount spent on meat products between responders and non-responders in the 1st campaign.</a:t>
            </a:r>
            <a:endParaRPr lang="en-US" sz="1200" dirty="0">
              <a:solidFill>
                <a:schemeClr val="tx1"/>
              </a:solidFill>
            </a:endParaRPr>
          </a:p>
          <a:p>
            <a:endParaRPr lang="en-US" sz="1200" dirty="0"/>
          </a:p>
          <a:p>
            <a:r>
              <a:rPr lang="en-IN" sz="1200" dirty="0">
                <a:sym typeface="+mn-ea"/>
              </a:rPr>
              <a:t>As per analysis :</a:t>
            </a:r>
            <a:endParaRPr lang="en-IN" sz="1200" dirty="0"/>
          </a:p>
          <a:p>
            <a:r>
              <a:rPr lang="en-US" sz="1200" dirty="0">
                <a:sym typeface="+mn-ea"/>
              </a:rPr>
              <a:t>The t-statistic of 12.7126 indicates a significant difference in the amount spent on meat products between customers who responded positively and those who did not in the 1st campaign. The p-value of 0.0000 is less than the conventional significance level, providing strong evidence to </a:t>
            </a:r>
            <a:endParaRPr lang="en-US" sz="1200" dirty="0">
              <a:solidFill>
                <a:schemeClr val="tx1"/>
              </a:solidFill>
            </a:endParaRPr>
          </a:p>
          <a:p>
            <a:r>
              <a:rPr lang="en-US" sz="1200" dirty="0">
                <a:sym typeface="+mn-ea"/>
              </a:rPr>
              <a:t>We </a:t>
            </a:r>
            <a:r>
              <a:rPr lang="en-US" sz="1200" dirty="0">
                <a:solidFill>
                  <a:schemeClr val="accent1"/>
                </a:solidFill>
                <a:effectLst>
                  <a:outerShdw blurRad="38100" dist="25400" dir="5400000" algn="ctr" rotWithShape="0">
                    <a:srgbClr val="6E747A">
                      <a:alpha val="43000"/>
                    </a:srgbClr>
                  </a:outerShdw>
                </a:effectLst>
                <a:sym typeface="+mn-ea"/>
              </a:rPr>
              <a:t>reject the null hypothesis. </a:t>
            </a:r>
          </a:p>
        </p:txBody>
      </p:sp>
      <p:sp>
        <p:nvSpPr>
          <p:cNvPr id="29" name="Text Box 28"/>
          <p:cNvSpPr txBox="1"/>
          <p:nvPr/>
        </p:nvSpPr>
        <p:spPr>
          <a:xfrm>
            <a:off x="8284845" y="1178560"/>
            <a:ext cx="3545840" cy="4990465"/>
          </a:xfrm>
          <a:prstGeom prst="rect">
            <a:avLst/>
          </a:prstGeom>
          <a:solidFill>
            <a:schemeClr val="bg1">
              <a:lumMod val="95000"/>
            </a:schemeClr>
          </a:solidFill>
          <a:ln>
            <a:solidFill>
              <a:srgbClr val="E16E67"/>
            </a:solidFill>
          </a:ln>
        </p:spPr>
        <p:txBody>
          <a:bodyPr wrap="square" rtlCol="0">
            <a:noAutofit/>
          </a:bodyPr>
          <a:lstStyle/>
          <a:p>
            <a:r>
              <a:rPr lang="en-IN" sz="1200" dirty="0">
                <a:sym typeface="+mn-ea"/>
              </a:rPr>
              <a:t>Hypothesis 3</a:t>
            </a:r>
            <a:endParaRPr lang="en-IN" sz="1200" dirty="0">
              <a:solidFill>
                <a:schemeClr val="tx1"/>
              </a:solidFill>
            </a:endParaRPr>
          </a:p>
          <a:p>
            <a:endParaRPr lang="en-US" sz="1200" dirty="0">
              <a:sym typeface="+mn-ea"/>
            </a:endParaRPr>
          </a:p>
          <a:p>
            <a:r>
              <a:rPr lang="en-US" sz="1300" dirty="0">
                <a:solidFill>
                  <a:schemeClr val="tx1"/>
                </a:solidFill>
                <a:effectLst>
                  <a:outerShdw blurRad="38100" dist="19050" dir="2700000" algn="tl" rotWithShape="0">
                    <a:schemeClr val="dk1">
                      <a:alpha val="40000"/>
                    </a:schemeClr>
                  </a:outerShdw>
                </a:effectLst>
                <a:sym typeface="+mn-ea"/>
              </a:rPr>
              <a:t>Correlation between amount spent on wines and response rate Customers who spent more on wines are more likely to respond positively to marketing campaigns.</a:t>
            </a:r>
            <a:endParaRPr lang="en-US" sz="1300" dirty="0">
              <a:solidFill>
                <a:schemeClr val="tx1"/>
              </a:solidFill>
              <a:effectLst>
                <a:outerShdw blurRad="38100" dist="19050" dir="2700000" algn="tl" rotWithShape="0">
                  <a:schemeClr val="dk1">
                    <a:alpha val="40000"/>
                  </a:schemeClr>
                </a:outerShdw>
              </a:effectLst>
            </a:endParaRPr>
          </a:p>
          <a:p>
            <a:endParaRPr lang="en-IN" sz="1200" dirty="0">
              <a:solidFill>
                <a:schemeClr val="tx1"/>
              </a:solidFill>
            </a:endParaRPr>
          </a:p>
          <a:p>
            <a:r>
              <a:rPr lang="en-IN" sz="1300" dirty="0">
                <a:solidFill>
                  <a:schemeClr val="accent1"/>
                </a:solidFill>
                <a:effectLst>
                  <a:outerShdw blurRad="38100" dist="25400" dir="5400000" algn="ctr" rotWithShape="0">
                    <a:srgbClr val="6E747A">
                      <a:alpha val="43000"/>
                    </a:srgbClr>
                  </a:outerShdw>
                </a:effectLst>
                <a:sym typeface="+mn-ea"/>
              </a:rPr>
              <a:t>Null hypothesis:</a:t>
            </a:r>
            <a:r>
              <a:rPr lang="en-IN" sz="1200" dirty="0">
                <a:sym typeface="+mn-ea"/>
              </a:rPr>
              <a:t> </a:t>
            </a:r>
            <a:r>
              <a:rPr lang="en-US" sz="1200" dirty="0">
                <a:sym typeface="+mn-ea"/>
              </a:rPr>
              <a:t>There is no correlation between amount spent on wines and response rate.</a:t>
            </a:r>
            <a:endParaRPr lang="en-US" sz="1200" dirty="0"/>
          </a:p>
          <a:p>
            <a:r>
              <a:rPr lang="en-IN" sz="1300" dirty="0">
                <a:solidFill>
                  <a:schemeClr val="accent1"/>
                </a:solidFill>
                <a:effectLst>
                  <a:outerShdw blurRad="38100" dist="25400" dir="5400000" algn="ctr" rotWithShape="0">
                    <a:srgbClr val="6E747A">
                      <a:alpha val="43000"/>
                    </a:srgbClr>
                  </a:outerShdw>
                </a:effectLst>
                <a:sym typeface="+mn-ea"/>
              </a:rPr>
              <a:t>Alternate hypothesis:</a:t>
            </a:r>
            <a:r>
              <a:rPr lang="en-IN" sz="1200" dirty="0">
                <a:sym typeface="+mn-ea"/>
              </a:rPr>
              <a:t> </a:t>
            </a:r>
            <a:r>
              <a:rPr lang="en-US" sz="1200" dirty="0">
                <a:sym typeface="+mn-ea"/>
              </a:rPr>
              <a:t>There is a correlation between customers who spent more on wines are more likely to respond positively to marketing campaigns.</a:t>
            </a:r>
            <a:endParaRPr lang="en-IN" sz="1200" dirty="0">
              <a:solidFill>
                <a:schemeClr val="tx1"/>
              </a:solidFill>
            </a:endParaRPr>
          </a:p>
          <a:p>
            <a:endParaRPr lang="en-IN" sz="1200" dirty="0"/>
          </a:p>
          <a:p>
            <a:r>
              <a:rPr lang="en-IN" sz="1200" dirty="0">
                <a:sym typeface="+mn-ea"/>
              </a:rPr>
              <a:t>As per analysis :</a:t>
            </a:r>
            <a:endParaRPr lang="en-IN" sz="1200" dirty="0"/>
          </a:p>
          <a:p>
            <a:endParaRPr lang="en-IN" sz="1200" dirty="0">
              <a:solidFill>
                <a:schemeClr val="tx1"/>
              </a:solidFill>
            </a:endParaRPr>
          </a:p>
          <a:p>
            <a:r>
              <a:rPr lang="en-US" sz="1200" dirty="0">
                <a:sym typeface="+mn-ea"/>
              </a:rPr>
              <a:t>The correlation coefficient of 0.1990 indicates a positive correlation between the amount spent on wines and the response rate. The p-value of 0.0000 is less than the conventional significance level (e.g., 0.05), suggesting that the correlation is statistically significant.</a:t>
            </a:r>
            <a:endParaRPr lang="en-US" sz="1200" dirty="0">
              <a:solidFill>
                <a:schemeClr val="tx1"/>
              </a:solidFill>
            </a:endParaRPr>
          </a:p>
          <a:p>
            <a:r>
              <a:rPr lang="en-US" sz="1200" dirty="0">
                <a:sym typeface="+mn-ea"/>
              </a:rPr>
              <a:t>We </a:t>
            </a:r>
            <a:r>
              <a:rPr lang="en-US" sz="1200" dirty="0">
                <a:solidFill>
                  <a:schemeClr val="accent1"/>
                </a:solidFill>
                <a:effectLst>
                  <a:outerShdw blurRad="38100" dist="25400" dir="5400000" algn="ctr" rotWithShape="0">
                    <a:srgbClr val="6E747A">
                      <a:alpha val="43000"/>
                    </a:srgbClr>
                  </a:outerShdw>
                </a:effectLst>
                <a:sym typeface="+mn-ea"/>
              </a:rPr>
              <a:t>reject the null hypothesis.</a:t>
            </a:r>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p:cNvGrpSpPr/>
        <p:nvPr/>
      </p:nvGrpSpPr>
      <p:grpSpPr>
        <a:xfrm>
          <a:off x="0" y="0"/>
          <a:ext cx="0" cy="0"/>
          <a:chOff x="0" y="0"/>
          <a:chExt cx="0" cy="0"/>
        </a:xfrm>
      </p:grpSpPr>
      <p:sp>
        <p:nvSpPr>
          <p:cNvPr id="5" name="Rounded Rectangle 4"/>
          <p:cNvSpPr/>
          <p:nvPr/>
        </p:nvSpPr>
        <p:spPr>
          <a:xfrm>
            <a:off x="214630" y="2139315"/>
            <a:ext cx="4272280" cy="3687445"/>
          </a:xfrm>
          <a:prstGeom prst="roundRect">
            <a:avLst/>
          </a:prstGeom>
          <a:solidFill>
            <a:srgbClr val="DFFCFB"/>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0" name="矩形 29"/>
          <p:cNvSpPr/>
          <p:nvPr/>
        </p:nvSpPr>
        <p:spPr>
          <a:xfrm>
            <a:off x="461645" y="280035"/>
            <a:ext cx="8804275" cy="583565"/>
          </a:xfrm>
          <a:prstGeom prst="rect">
            <a:avLst/>
          </a:prstGeom>
        </p:spPr>
        <p:txBody>
          <a:bodyPr wrap="square">
            <a:spAutoFit/>
          </a:bodyPr>
          <a:lstStyle/>
          <a:p>
            <a:r>
              <a:rPr lang="zh-CN" altLang="en-US" sz="3200" dirty="0">
                <a:solidFill>
                  <a:srgbClr val="E16E67"/>
                </a:solidFill>
                <a:latin typeface="MuseoModerno Black" pitchFamily="2" charset="0"/>
                <a:cs typeface="MuseoModerno Black" pitchFamily="2" charset="0"/>
                <a:sym typeface="+mn-ea"/>
              </a:rPr>
              <a:t>Funnel Analysis</a:t>
            </a:r>
          </a:p>
        </p:txBody>
      </p:sp>
      <p:pic>
        <p:nvPicPr>
          <p:cNvPr id="3" name="Picture 2" descr="Screenshot 2024-04-04 215841"/>
          <p:cNvPicPr>
            <a:picLocks noChangeAspect="1"/>
          </p:cNvPicPr>
          <p:nvPr/>
        </p:nvPicPr>
        <p:blipFill>
          <a:blip r:embed="rId5"/>
          <a:stretch>
            <a:fillRect/>
          </a:stretch>
        </p:blipFill>
        <p:spPr>
          <a:xfrm>
            <a:off x="3602355" y="1007745"/>
            <a:ext cx="8418195" cy="5205730"/>
          </a:xfrm>
          <a:prstGeom prst="rect">
            <a:avLst/>
          </a:prstGeom>
          <a:ln w="25400">
            <a:solidFill>
              <a:srgbClr val="C00000"/>
            </a:solidFill>
          </a:ln>
        </p:spPr>
      </p:pic>
      <p:sp>
        <p:nvSpPr>
          <p:cNvPr id="6" name="Text Box 5"/>
          <p:cNvSpPr txBox="1"/>
          <p:nvPr/>
        </p:nvSpPr>
        <p:spPr>
          <a:xfrm>
            <a:off x="463550" y="2535555"/>
            <a:ext cx="2989580" cy="3364865"/>
          </a:xfrm>
          <a:prstGeom prst="rect">
            <a:avLst/>
          </a:prstGeom>
          <a:noFill/>
        </p:spPr>
        <p:txBody>
          <a:bodyPr wrap="square" rtlCol="0">
            <a:noAutofit/>
          </a:bodyPr>
          <a:lstStyle/>
          <a:p>
            <a:r>
              <a:rPr lang="en-IN" sz="1600" dirty="0">
                <a:solidFill>
                  <a:schemeClr val="tx1"/>
                </a:solidFill>
                <a:effectLst>
                  <a:outerShdw blurRad="38100" dist="19050" dir="2700000" algn="tl" rotWithShape="0">
                    <a:schemeClr val="dk1">
                      <a:alpha val="40000"/>
                    </a:schemeClr>
                  </a:outerShdw>
                </a:effectLst>
                <a:sym typeface="+mn-ea"/>
              </a:rPr>
              <a:t>Inference:</a:t>
            </a:r>
          </a:p>
          <a:p>
            <a:endParaRPr lang="en-IN" sz="1400" dirty="0">
              <a:sym typeface="+mn-ea"/>
            </a:endParaRPr>
          </a:p>
          <a:p>
            <a:r>
              <a:rPr lang="en-IN" sz="1400" dirty="0">
                <a:sym typeface="+mn-ea"/>
              </a:rPr>
              <a:t>The analysis highlights varying acceptance rates among unique customers across different campaigns. </a:t>
            </a:r>
            <a:r>
              <a:rPr lang="en-IN" sz="1600" dirty="0">
                <a:solidFill>
                  <a:schemeClr val="accent1"/>
                </a:solidFill>
                <a:effectLst>
                  <a:outerShdw blurRad="38100" dist="25400" dir="5400000" algn="ctr" rotWithShape="0">
                    <a:srgbClr val="6E747A">
                      <a:alpha val="43000"/>
                    </a:srgbClr>
                  </a:outerShdw>
                </a:effectLst>
                <a:sym typeface="+mn-ea"/>
              </a:rPr>
              <a:t>Campaigns 4 and 5 exhibit notably higher acceptance rates of 18.04% and 20.67%, respectively, </a:t>
            </a:r>
            <a:r>
              <a:rPr lang="en-IN" sz="1400" dirty="0">
                <a:sym typeface="+mn-ea"/>
              </a:rPr>
              <a:t>indicating their effectiveness in engaging customers compared to the earlier campaigns.</a:t>
            </a:r>
          </a:p>
          <a:p>
            <a:endParaRPr lang="en-US" sz="1400"/>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p:cNvGrpSpPr/>
        <p:nvPr/>
      </p:nvGrpSpPr>
      <p:grpSpPr>
        <a:xfrm>
          <a:off x="0" y="0"/>
          <a:ext cx="0" cy="0"/>
          <a:chOff x="0" y="0"/>
          <a:chExt cx="0" cy="0"/>
        </a:xfrm>
      </p:grpSpPr>
      <p:sp>
        <p:nvSpPr>
          <p:cNvPr id="5" name="Rounded Rectangle 4"/>
          <p:cNvSpPr/>
          <p:nvPr/>
        </p:nvSpPr>
        <p:spPr>
          <a:xfrm>
            <a:off x="6233795" y="1252220"/>
            <a:ext cx="5621655" cy="4882515"/>
          </a:xfrm>
          <a:prstGeom prst="roundRect">
            <a:avLst/>
          </a:prstGeom>
          <a:solidFill>
            <a:srgbClr val="DFFCFB"/>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0" name="矩形 29"/>
          <p:cNvSpPr/>
          <p:nvPr/>
        </p:nvSpPr>
        <p:spPr>
          <a:xfrm>
            <a:off x="461645" y="280035"/>
            <a:ext cx="8804275" cy="583565"/>
          </a:xfrm>
          <a:prstGeom prst="rect">
            <a:avLst/>
          </a:prstGeom>
        </p:spPr>
        <p:txBody>
          <a:bodyPr wrap="square">
            <a:spAutoFit/>
          </a:bodyPr>
          <a:lstStyle/>
          <a:p>
            <a:r>
              <a:rPr lang="zh-CN" altLang="en-US" sz="3200" dirty="0">
                <a:solidFill>
                  <a:srgbClr val="E16E67"/>
                </a:solidFill>
                <a:latin typeface="MuseoModerno Black" pitchFamily="2" charset="0"/>
                <a:cs typeface="MuseoModerno Black" pitchFamily="2" charset="0"/>
                <a:sym typeface="+mn-ea"/>
              </a:rPr>
              <a:t>Income Impact on Spending Behavior</a:t>
            </a:r>
          </a:p>
        </p:txBody>
      </p:sp>
      <p:pic>
        <p:nvPicPr>
          <p:cNvPr id="2" name="Picture 1" descr="Screenshot 2024-04-04 215900"/>
          <p:cNvPicPr>
            <a:picLocks noChangeAspect="1"/>
          </p:cNvPicPr>
          <p:nvPr/>
        </p:nvPicPr>
        <p:blipFill>
          <a:blip r:embed="rId5"/>
          <a:stretch>
            <a:fillRect/>
          </a:stretch>
        </p:blipFill>
        <p:spPr>
          <a:xfrm>
            <a:off x="517525" y="937895"/>
            <a:ext cx="6096635" cy="2444115"/>
          </a:xfrm>
          <a:prstGeom prst="rect">
            <a:avLst/>
          </a:prstGeom>
        </p:spPr>
      </p:pic>
      <p:pic>
        <p:nvPicPr>
          <p:cNvPr id="4" name="Picture 3" descr="Screenshot 2024-04-04 215917"/>
          <p:cNvPicPr>
            <a:picLocks noChangeAspect="1"/>
          </p:cNvPicPr>
          <p:nvPr/>
        </p:nvPicPr>
        <p:blipFill>
          <a:blip r:embed="rId6"/>
          <a:stretch>
            <a:fillRect/>
          </a:stretch>
        </p:blipFill>
        <p:spPr>
          <a:xfrm>
            <a:off x="517525" y="3569970"/>
            <a:ext cx="6049645" cy="2872105"/>
          </a:xfrm>
          <a:prstGeom prst="rect">
            <a:avLst/>
          </a:prstGeom>
        </p:spPr>
      </p:pic>
      <p:sp>
        <p:nvSpPr>
          <p:cNvPr id="7" name="Text Box 6"/>
          <p:cNvSpPr txBox="1"/>
          <p:nvPr/>
        </p:nvSpPr>
        <p:spPr>
          <a:xfrm>
            <a:off x="6750685" y="1474470"/>
            <a:ext cx="4869815" cy="3999865"/>
          </a:xfrm>
          <a:prstGeom prst="rect">
            <a:avLst/>
          </a:prstGeom>
          <a:noFill/>
        </p:spPr>
        <p:txBody>
          <a:bodyPr wrap="square" rtlCol="0">
            <a:spAutoFit/>
          </a:bodyPr>
          <a:lstStyle/>
          <a:p>
            <a:endParaRPr lang="en-US" sz="1200"/>
          </a:p>
          <a:p>
            <a:r>
              <a:rPr lang="en-US" sz="1300">
                <a:solidFill>
                  <a:schemeClr val="tx1"/>
                </a:solidFill>
                <a:effectLst>
                  <a:outerShdw blurRad="38100" dist="19050" dir="2700000" algn="tl" rotWithShape="0">
                    <a:schemeClr val="dk1">
                      <a:alpha val="40000"/>
                    </a:schemeClr>
                  </a:outerShdw>
                </a:effectLst>
              </a:rPr>
              <a:t>Intercepts:</a:t>
            </a:r>
          </a:p>
          <a:p>
            <a:endParaRPr lang="en-US" sz="1200"/>
          </a:p>
          <a:p>
            <a:r>
              <a:rPr lang="en-US" sz="1200"/>
              <a:t>1.The intercept represents the expected amount spent on each category when income is zero.</a:t>
            </a:r>
          </a:p>
          <a:p>
            <a:r>
              <a:rPr lang="en-US" sz="1200"/>
              <a:t>2. For Wine and Meat Products, the intercepts are negative, indicating that without income, there would be negative spending, which is not meaningful in this context.</a:t>
            </a:r>
          </a:p>
          <a:p>
            <a:r>
              <a:rPr lang="en-US" sz="1200"/>
              <a:t>3.For Gold Products, the intercept is positive, indicating that even without income, there is some expected spending.</a:t>
            </a:r>
          </a:p>
          <a:p>
            <a:r>
              <a:rPr lang="en-US" sz="1200"/>
              <a:t>4.For Fish Products, the intercept is negative, indicating that without income, there would be negative spending, which is not meaningful.</a:t>
            </a:r>
          </a:p>
          <a:p>
            <a:endParaRPr lang="en-US" sz="1200"/>
          </a:p>
          <a:p>
            <a:r>
              <a:rPr lang="en-US" sz="1300">
                <a:solidFill>
                  <a:schemeClr val="tx1"/>
                </a:solidFill>
                <a:effectLst>
                  <a:outerShdw blurRad="38100" dist="19050" dir="2700000" algn="tl" rotWithShape="0">
                    <a:schemeClr val="dk1">
                      <a:alpha val="40000"/>
                    </a:schemeClr>
                  </a:outerShdw>
                </a:effectLst>
              </a:rPr>
              <a:t>Inferences:</a:t>
            </a:r>
          </a:p>
          <a:p>
            <a:endParaRPr lang="en-US" sz="1200"/>
          </a:p>
          <a:p>
            <a:r>
              <a:rPr lang="en-US" sz="1200"/>
              <a:t>As income increases, there is a positive impact on the amount spent on Wine, Meat Products, Gold Products, and Fish Products. The impact of income appears to be the highest on Wine spending, followed by Meat Products, Fish Products, and then Gold Products.</a:t>
            </a:r>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p:cNvGrpSpPr/>
        <p:nvPr/>
      </p:nvGrpSpPr>
      <p:grpSpPr>
        <a:xfrm>
          <a:off x="0" y="0"/>
          <a:ext cx="0" cy="0"/>
          <a:chOff x="0" y="0"/>
          <a:chExt cx="0" cy="0"/>
        </a:xfrm>
      </p:grpSpPr>
      <p:sp>
        <p:nvSpPr>
          <p:cNvPr id="5" name="Rounded Rectangle 4"/>
          <p:cNvSpPr/>
          <p:nvPr/>
        </p:nvSpPr>
        <p:spPr>
          <a:xfrm>
            <a:off x="461645" y="249555"/>
            <a:ext cx="4945380" cy="6147435"/>
          </a:xfrm>
          <a:prstGeom prst="roundRect">
            <a:avLst/>
          </a:prstGeom>
          <a:solidFill>
            <a:srgbClr val="F5F0D8"/>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0" name="矩形 29"/>
          <p:cNvSpPr/>
          <p:nvPr/>
        </p:nvSpPr>
        <p:spPr>
          <a:xfrm>
            <a:off x="899795" y="595630"/>
            <a:ext cx="4250055" cy="398780"/>
          </a:xfrm>
          <a:prstGeom prst="rect">
            <a:avLst/>
          </a:prstGeom>
        </p:spPr>
        <p:txBody>
          <a:bodyPr wrap="square">
            <a:spAutoFit/>
          </a:bodyPr>
          <a:lstStyle/>
          <a:p>
            <a:r>
              <a:rPr lang="zh-CN" altLang="en-US" sz="2000" dirty="0">
                <a:solidFill>
                  <a:srgbClr val="E16E67"/>
                </a:solidFill>
                <a:latin typeface="MuseoModerno Black" pitchFamily="2" charset="0"/>
                <a:cs typeface="MuseoModerno Black" pitchFamily="2" charset="0"/>
                <a:sym typeface="+mn-ea"/>
              </a:rPr>
              <a:t>Customer Complaint Analysis</a:t>
            </a:r>
          </a:p>
        </p:txBody>
      </p:sp>
      <p:sp>
        <p:nvSpPr>
          <p:cNvPr id="6" name="Text Box 5"/>
          <p:cNvSpPr txBox="1"/>
          <p:nvPr/>
        </p:nvSpPr>
        <p:spPr>
          <a:xfrm>
            <a:off x="629285" y="1084580"/>
            <a:ext cx="4520565" cy="4923155"/>
          </a:xfrm>
          <a:prstGeom prst="rect">
            <a:avLst/>
          </a:prstGeom>
          <a:noFill/>
        </p:spPr>
        <p:txBody>
          <a:bodyPr wrap="square" rtlCol="0">
            <a:spAutoFit/>
          </a:bodyPr>
          <a:lstStyle/>
          <a:p>
            <a:r>
              <a:rPr lang="en-US" sz="1300"/>
              <a:t>Based on the statistical analysis conducted using a</a:t>
            </a:r>
            <a:r>
              <a:rPr lang="en-US" sz="1400">
                <a:solidFill>
                  <a:schemeClr val="accent1"/>
                </a:solidFill>
                <a:effectLst>
                  <a:outerShdw blurRad="38100" dist="25400" dir="5400000" algn="ctr" rotWithShape="0">
                    <a:srgbClr val="6E747A">
                      <a:alpha val="43000"/>
                    </a:srgbClr>
                  </a:outerShdw>
                </a:effectLst>
              </a:rPr>
              <a:t> t-test</a:t>
            </a:r>
            <a:r>
              <a:rPr lang="en-US" sz="1400"/>
              <a:t>,</a:t>
            </a:r>
            <a:r>
              <a:rPr lang="en-US" sz="1300"/>
              <a:t> comparing complaint rates between recent and older customers, the following conclusions can be drawn:</a:t>
            </a:r>
          </a:p>
          <a:p>
            <a:endParaRPr lang="en-US" sz="1300"/>
          </a:p>
          <a:p>
            <a:r>
              <a:rPr lang="en-US" sz="1300">
                <a:solidFill>
                  <a:schemeClr val="accent1"/>
                </a:solidFill>
                <a:effectLst>
                  <a:outerShdw blurRad="38100" dist="25400" dir="5400000" algn="ctr" rotWithShape="0">
                    <a:srgbClr val="6E747A">
                      <a:alpha val="43000"/>
                    </a:srgbClr>
                  </a:outerShdw>
                </a:effectLst>
              </a:rPr>
              <a:t>Null Hypothesis: </a:t>
            </a:r>
            <a:r>
              <a:rPr lang="en-US" sz="1300"/>
              <a:t>There is no significant difference in complaint rates between recent and older customers.</a:t>
            </a:r>
          </a:p>
          <a:p>
            <a:r>
              <a:rPr lang="en-US" sz="1300">
                <a:solidFill>
                  <a:schemeClr val="accent1"/>
                </a:solidFill>
                <a:effectLst>
                  <a:outerShdw blurRad="38100" dist="25400" dir="5400000" algn="ctr" rotWithShape="0">
                    <a:srgbClr val="6E747A">
                      <a:alpha val="43000"/>
                    </a:srgbClr>
                  </a:outerShdw>
                </a:effectLst>
              </a:rPr>
              <a:t>Alternative Hypothesis: </a:t>
            </a:r>
            <a:r>
              <a:rPr lang="en-US" sz="1300"/>
              <a:t>Recent customers complain less in general compared to older customers.</a:t>
            </a:r>
          </a:p>
          <a:p>
            <a:r>
              <a:rPr lang="en-US" sz="1300"/>
              <a:t>The t-statistic obtained was 0.6063 with a corresponding p-value of 0.5476. With a significance level (alpha) of 0.05, we fail to</a:t>
            </a:r>
            <a:r>
              <a:rPr lang="en-US" sz="1300">
                <a:solidFill>
                  <a:schemeClr val="accent1"/>
                </a:solidFill>
                <a:effectLst>
                  <a:outerShdw blurRad="38100" dist="25400" dir="5400000" algn="ctr" rotWithShape="0">
                    <a:srgbClr val="6E747A">
                      <a:alpha val="43000"/>
                    </a:srgbClr>
                  </a:outerShdw>
                </a:effectLst>
              </a:rPr>
              <a:t> reject the null hypothesis </a:t>
            </a:r>
            <a:r>
              <a:rPr lang="en-US" sz="1300"/>
              <a:t>since the p-value is greater than alpha. This indicates that there is no significant difference in complaint rates between recent and older customers.</a:t>
            </a:r>
          </a:p>
          <a:p>
            <a:endParaRPr lang="en-US" sz="1300"/>
          </a:p>
          <a:p>
            <a:r>
              <a:rPr lang="en-US" sz="1300"/>
              <a:t>Conclusion:</a:t>
            </a:r>
          </a:p>
          <a:p>
            <a:endParaRPr lang="en-US" sz="1300"/>
          </a:p>
          <a:p>
            <a:r>
              <a:rPr lang="en-US" sz="1300"/>
              <a:t>Based on the analysis, there is no evidence to suggest that recent customers complain less compared to older customers. Therefore, we do not have sufficient statistical evidence to conclude that there is a significant difference in complaint rates between these two groups of customers.</a:t>
            </a:r>
          </a:p>
        </p:txBody>
      </p:sp>
      <p:sp>
        <p:nvSpPr>
          <p:cNvPr id="8" name="Rounded Rectangle 7"/>
          <p:cNvSpPr/>
          <p:nvPr/>
        </p:nvSpPr>
        <p:spPr>
          <a:xfrm>
            <a:off x="6055995" y="314960"/>
            <a:ext cx="5367655" cy="6082665"/>
          </a:xfrm>
          <a:prstGeom prst="roundRect">
            <a:avLst/>
          </a:prstGeom>
          <a:solidFill>
            <a:srgbClr val="F5F0D8"/>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9" name="矩形 29"/>
          <p:cNvSpPr/>
          <p:nvPr/>
        </p:nvSpPr>
        <p:spPr>
          <a:xfrm>
            <a:off x="5977255" y="595630"/>
            <a:ext cx="5102860" cy="398780"/>
          </a:xfrm>
          <a:prstGeom prst="rect">
            <a:avLst/>
          </a:prstGeom>
        </p:spPr>
        <p:txBody>
          <a:bodyPr wrap="square">
            <a:spAutoFit/>
          </a:bodyPr>
          <a:lstStyle/>
          <a:p>
            <a:pPr algn="ctr"/>
            <a:r>
              <a:rPr lang="zh-CN" altLang="en-US" sz="2000" dirty="0">
                <a:solidFill>
                  <a:srgbClr val="E16E67"/>
                </a:solidFill>
                <a:latin typeface="MuseoModerno Black" pitchFamily="2" charset="0"/>
                <a:cs typeface="MuseoModerno Black" pitchFamily="2" charset="0"/>
                <a:sym typeface="+mn-ea"/>
              </a:rPr>
              <a:t>Campaign Response Comparison</a:t>
            </a:r>
          </a:p>
        </p:txBody>
      </p:sp>
      <p:sp>
        <p:nvSpPr>
          <p:cNvPr id="10" name="Text Box 9"/>
          <p:cNvSpPr txBox="1"/>
          <p:nvPr/>
        </p:nvSpPr>
        <p:spPr>
          <a:xfrm>
            <a:off x="6421120" y="1171575"/>
            <a:ext cx="4728210" cy="4769485"/>
          </a:xfrm>
          <a:prstGeom prst="rect">
            <a:avLst/>
          </a:prstGeom>
          <a:noFill/>
        </p:spPr>
        <p:txBody>
          <a:bodyPr wrap="square" rtlCol="0">
            <a:spAutoFit/>
          </a:bodyPr>
          <a:lstStyle/>
          <a:p>
            <a:r>
              <a:rPr lang="en-US" sz="1300">
                <a:solidFill>
                  <a:schemeClr val="tx1"/>
                </a:solidFill>
                <a:effectLst>
                  <a:outerShdw blurRad="38100" dist="19050" dir="2700000" algn="tl" rotWithShape="0">
                    <a:schemeClr val="dk1">
                      <a:alpha val="40000"/>
                    </a:schemeClr>
                  </a:outerShdw>
                </a:effectLst>
              </a:rPr>
              <a:t>Do people who accept the offer in the first campaign also accept in any other campaign?</a:t>
            </a:r>
          </a:p>
          <a:p>
            <a:endParaRPr lang="en-US" sz="1300">
              <a:solidFill>
                <a:schemeClr val="tx1"/>
              </a:solidFill>
              <a:effectLst>
                <a:outerShdw blurRad="38100" dist="19050" dir="2700000" algn="tl" rotWithShape="0">
                  <a:schemeClr val="dk1">
                    <a:alpha val="40000"/>
                  </a:schemeClr>
                </a:outerShdw>
              </a:effectLst>
            </a:endParaRPr>
          </a:p>
          <a:p>
            <a:r>
              <a:rPr lang="en-US" sz="1300">
                <a:solidFill>
                  <a:schemeClr val="tx1"/>
                </a:solidFill>
                <a:effectLst>
                  <a:outerShdw blurRad="38100" dist="19050" dir="2700000" algn="tl" rotWithShape="0">
                    <a:schemeClr val="dk1">
                      <a:alpha val="40000"/>
                    </a:schemeClr>
                  </a:outerShdw>
                </a:effectLst>
              </a:rPr>
              <a:t>The output of the chi-square test of independence shows a chi-square statistic of 0.0 and a p-value of 1.0.</a:t>
            </a:r>
          </a:p>
          <a:p>
            <a:r>
              <a:rPr lang="en-US" sz="1300"/>
              <a:t>The p-value represents the probability of observing the data given that the null hypothesis (independence between accepting the first campaign and accepting any other campaign) is true. A p-value of 1.0 suggests that there is no evidence to reject the null hypothesis. Since the p-value is very high (1.0), we</a:t>
            </a:r>
            <a:r>
              <a:rPr lang="en-US" sz="1300">
                <a:solidFill>
                  <a:schemeClr val="accent1"/>
                </a:solidFill>
                <a:effectLst>
                  <a:outerShdw blurRad="38100" dist="25400" dir="5400000" algn="ctr" rotWithShape="0">
                    <a:srgbClr val="6E747A">
                      <a:alpha val="43000"/>
                    </a:srgbClr>
                  </a:outerShdw>
                </a:effectLst>
              </a:rPr>
              <a:t> </a:t>
            </a:r>
            <a:r>
              <a:rPr lang="en-US" sz="1400">
                <a:solidFill>
                  <a:schemeClr val="accent1"/>
                </a:solidFill>
                <a:effectLst>
                  <a:outerShdw blurRad="38100" dist="25400" dir="5400000" algn="ctr" rotWithShape="0">
                    <a:srgbClr val="6E747A">
                      <a:alpha val="43000"/>
                    </a:srgbClr>
                  </a:outerShdw>
                </a:effectLst>
              </a:rPr>
              <a:t>fail to reject the null hypothesis.</a:t>
            </a:r>
          </a:p>
          <a:p>
            <a:endParaRPr lang="en-US" sz="1400"/>
          </a:p>
          <a:p>
            <a:r>
              <a:rPr lang="en-US" sz="1300"/>
              <a:t>Therefore, there is no statistically significant relationship between accepting the first campaign and accepting any other campaign.</a:t>
            </a:r>
          </a:p>
          <a:p>
            <a:r>
              <a:rPr lang="en-US" sz="1400">
                <a:solidFill>
                  <a:schemeClr val="accent1"/>
                </a:solidFill>
                <a:effectLst>
                  <a:outerShdw blurRad="38100" dist="25400" dir="5400000" algn="ctr" rotWithShape="0">
                    <a:srgbClr val="6E747A">
                      <a:alpha val="43000"/>
                    </a:srgbClr>
                  </a:outerShdw>
                </a:effectLst>
              </a:rPr>
              <a:t>Accepting the first campaign does not influence the likelihood of accepting any other campaign. </a:t>
            </a:r>
            <a:r>
              <a:rPr lang="en-US" sz="1300"/>
              <a:t>These events appear to be independent of each other.</a:t>
            </a:r>
          </a:p>
          <a:p>
            <a:r>
              <a:rPr lang="en-US" sz="1300"/>
              <a:t>Overall, based on the statistical analysis, we can conclude that accepting the offer in the first campaign does not influence the likelihood of accepting any other campaign.</a:t>
            </a:r>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p:cNvGrpSpPr/>
        <p:nvPr/>
      </p:nvGrpSpPr>
      <p:grpSpPr>
        <a:xfrm>
          <a:off x="0" y="0"/>
          <a:ext cx="0" cy="0"/>
          <a:chOff x="0" y="0"/>
          <a:chExt cx="0" cy="0"/>
        </a:xfrm>
      </p:grpSpPr>
      <p:sp>
        <p:nvSpPr>
          <p:cNvPr id="4" name="Rounded Rectangle 3"/>
          <p:cNvSpPr/>
          <p:nvPr/>
        </p:nvSpPr>
        <p:spPr>
          <a:xfrm>
            <a:off x="985520" y="1767205"/>
            <a:ext cx="10319385" cy="4521835"/>
          </a:xfrm>
          <a:prstGeom prst="roundRect">
            <a:avLst/>
          </a:prstGeom>
          <a:solidFill>
            <a:srgbClr val="D5FBA8"/>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0" name="矩形 29"/>
          <p:cNvSpPr/>
          <p:nvPr/>
        </p:nvSpPr>
        <p:spPr>
          <a:xfrm>
            <a:off x="342265" y="152400"/>
            <a:ext cx="8804275" cy="1014730"/>
          </a:xfrm>
          <a:prstGeom prst="rect">
            <a:avLst/>
          </a:prstGeom>
        </p:spPr>
        <p:txBody>
          <a:bodyPr wrap="square">
            <a:spAutoFit/>
          </a:bodyPr>
          <a:lstStyle/>
          <a:p>
            <a:pPr algn="l"/>
            <a:r>
              <a:rPr lang="zh-CN" altLang="en-US" sz="3200" dirty="0">
                <a:solidFill>
                  <a:srgbClr val="E16E67"/>
                </a:solidFill>
                <a:latin typeface="MuseoModerno Black" pitchFamily="2" charset="0"/>
                <a:cs typeface="MuseoModerno Black" pitchFamily="2" charset="0"/>
                <a:sym typeface="+mn-ea"/>
              </a:rPr>
              <a:t>Customer Profiling</a:t>
            </a:r>
          </a:p>
          <a:p>
            <a:pPr algn="l"/>
            <a:r>
              <a:rPr lang="zh-CN" altLang="en-US" sz="1400" dirty="0">
                <a:solidFill>
                  <a:srgbClr val="E16E67"/>
                </a:solidFill>
                <a:latin typeface="MuseoModerno Black" pitchFamily="2" charset="0"/>
                <a:cs typeface="MuseoModerno Black" pitchFamily="2" charset="0"/>
                <a:sym typeface="+mn-ea"/>
              </a:rPr>
              <a:t>Profile of people who respond vs who don't</a:t>
            </a:r>
          </a:p>
          <a:p>
            <a:pPr algn="l"/>
            <a:endParaRPr lang="zh-CN" altLang="en-US" sz="1400" dirty="0">
              <a:solidFill>
                <a:srgbClr val="E16E67"/>
              </a:solidFill>
              <a:latin typeface="MuseoModerno Black" pitchFamily="2" charset="0"/>
              <a:cs typeface="MuseoModerno Black" pitchFamily="2" charset="0"/>
              <a:sym typeface="+mn-ea"/>
            </a:endParaRPr>
          </a:p>
        </p:txBody>
      </p:sp>
      <p:pic>
        <p:nvPicPr>
          <p:cNvPr id="2" name="Picture 1" descr="Screenshot 2024-04-04 215943"/>
          <p:cNvPicPr>
            <a:picLocks noChangeAspect="1"/>
          </p:cNvPicPr>
          <p:nvPr/>
        </p:nvPicPr>
        <p:blipFill>
          <a:blip r:embed="rId5"/>
          <a:stretch>
            <a:fillRect/>
          </a:stretch>
        </p:blipFill>
        <p:spPr>
          <a:xfrm>
            <a:off x="342265" y="1067435"/>
            <a:ext cx="11337925" cy="3684905"/>
          </a:xfrm>
          <a:prstGeom prst="rect">
            <a:avLst/>
          </a:prstGeom>
        </p:spPr>
      </p:pic>
      <p:sp>
        <p:nvSpPr>
          <p:cNvPr id="7" name="Text Box 6"/>
          <p:cNvSpPr txBox="1"/>
          <p:nvPr/>
        </p:nvSpPr>
        <p:spPr>
          <a:xfrm>
            <a:off x="1387475" y="4953635"/>
            <a:ext cx="9417050" cy="1530350"/>
          </a:xfrm>
          <a:prstGeom prst="rect">
            <a:avLst/>
          </a:prstGeom>
          <a:noFill/>
        </p:spPr>
        <p:txBody>
          <a:bodyPr wrap="square" rtlCol="0">
            <a:noAutofit/>
          </a:bodyPr>
          <a:lstStyle/>
          <a:p>
            <a:r>
              <a:rPr lang="en-US" sz="1400"/>
              <a:t>Upon scrutinizing the categorical features, a consistent trend emerges wherein non-responders constitute the majority across all facets, encompassing education, marital status, and country. Remarkably, responders appear to be less prevalent across the board. Interestingly, the categories with the highest incidence of non-responders coincide with those witnessing the greatest response rates.</a:t>
            </a:r>
          </a:p>
        </p:txBody>
      </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p:cNvGrpSpPr/>
        <p:nvPr/>
      </p:nvGrpSpPr>
      <p:grpSpPr>
        <a:xfrm>
          <a:off x="0" y="0"/>
          <a:ext cx="0" cy="0"/>
          <a:chOff x="0" y="0"/>
          <a:chExt cx="0" cy="0"/>
        </a:xfrm>
      </p:grpSpPr>
      <p:sp>
        <p:nvSpPr>
          <p:cNvPr id="4" name="Rounded Rectangle 3"/>
          <p:cNvSpPr/>
          <p:nvPr/>
        </p:nvSpPr>
        <p:spPr>
          <a:xfrm>
            <a:off x="6755130" y="572135"/>
            <a:ext cx="5166995" cy="5690235"/>
          </a:xfrm>
          <a:prstGeom prst="roundRect">
            <a:avLst/>
          </a:prstGeom>
          <a:solidFill>
            <a:srgbClr val="D5FBA8"/>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pic>
        <p:nvPicPr>
          <p:cNvPr id="3" name="Picture 2" descr="Screenshot 2024-04-05 145231"/>
          <p:cNvPicPr>
            <a:picLocks noChangeAspect="1"/>
          </p:cNvPicPr>
          <p:nvPr/>
        </p:nvPicPr>
        <p:blipFill>
          <a:blip r:embed="rId5"/>
          <a:stretch>
            <a:fillRect/>
          </a:stretch>
        </p:blipFill>
        <p:spPr>
          <a:xfrm>
            <a:off x="213360" y="306070"/>
            <a:ext cx="8204200" cy="6163945"/>
          </a:xfrm>
          <a:prstGeom prst="rect">
            <a:avLst/>
          </a:prstGeom>
        </p:spPr>
      </p:pic>
      <p:sp>
        <p:nvSpPr>
          <p:cNvPr id="7" name="Text Box 6"/>
          <p:cNvSpPr txBox="1"/>
          <p:nvPr/>
        </p:nvSpPr>
        <p:spPr>
          <a:xfrm>
            <a:off x="8516620" y="728345"/>
            <a:ext cx="3077210" cy="5295265"/>
          </a:xfrm>
          <a:prstGeom prst="rect">
            <a:avLst/>
          </a:prstGeom>
          <a:noFill/>
        </p:spPr>
        <p:txBody>
          <a:bodyPr wrap="square" rtlCol="0">
            <a:noAutofit/>
          </a:bodyPr>
          <a:lstStyle/>
          <a:p>
            <a:r>
              <a:rPr lang="en-US" sz="1200">
                <a:solidFill>
                  <a:schemeClr val="tx1"/>
                </a:solidFill>
                <a:effectLst>
                  <a:outerShdw blurRad="38100" dist="19050" dir="2700000" algn="tl" rotWithShape="0">
                    <a:schemeClr val="dk1">
                      <a:alpha val="40000"/>
                    </a:schemeClr>
                  </a:outerShdw>
                </a:effectLst>
              </a:rPr>
              <a:t>Analysis of Numerical Features:</a:t>
            </a:r>
          </a:p>
          <a:p>
            <a:endParaRPr lang="en-US" sz="1200"/>
          </a:p>
          <a:p>
            <a:r>
              <a:rPr lang="en-US" sz="1200"/>
              <a:t> Younger customers</a:t>
            </a:r>
            <a:r>
              <a:rPr lang="en-IN" altLang="en-US" sz="1200"/>
              <a:t> </a:t>
            </a:r>
            <a:r>
              <a:rPr lang="en-US" sz="1200"/>
              <a:t>tend to respond more positively to the campaigns.</a:t>
            </a:r>
          </a:p>
          <a:p>
            <a:endParaRPr lang="en-US" sz="1200"/>
          </a:p>
          <a:p>
            <a:r>
              <a:rPr lang="en-US" sz="1200"/>
              <a:t>Customers with fewer kids and teenagers at home are more likely to respond to the campaigns. This suggests that customers with fewer familial responsibilities might be more receptive to marketing efforts.</a:t>
            </a:r>
          </a:p>
          <a:p>
            <a:endParaRPr lang="en-US" sz="1200"/>
          </a:p>
          <a:p>
            <a:r>
              <a:rPr lang="en-US" sz="1200"/>
              <a:t> </a:t>
            </a:r>
            <a:r>
              <a:rPr lang="en-IN" altLang="en-US" sz="1200"/>
              <a:t>R</a:t>
            </a:r>
            <a:r>
              <a:rPr lang="en-US" sz="1200"/>
              <a:t>ecent customers, represented by a shorter recency  are more likely to respond to the campaigns. This underscores the importance of targeting recent customers with timely marketing initiatives.</a:t>
            </a:r>
          </a:p>
          <a:p>
            <a:endParaRPr lang="en-US" sz="1200"/>
          </a:p>
          <a:p>
            <a:r>
              <a:rPr lang="en-US" sz="1200"/>
              <a:t>Customers who visit the website more frequently per month tend to have a higher response rate. This suggests that online engagement plays a significant role in campaign responsiveness, and targeting customers who are more active online may yield better results.</a:t>
            </a:r>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p:cNvGrpSpPr/>
        <p:nvPr/>
      </p:nvGrpSpPr>
      <p:grpSpPr>
        <a:xfrm>
          <a:off x="0" y="0"/>
          <a:ext cx="0" cy="0"/>
          <a:chOff x="0" y="0"/>
          <a:chExt cx="0" cy="0"/>
        </a:xfrm>
      </p:grpSpPr>
      <p:sp>
        <p:nvSpPr>
          <p:cNvPr id="2" name="Text Box 1"/>
          <p:cNvSpPr txBox="1"/>
          <p:nvPr/>
        </p:nvSpPr>
        <p:spPr>
          <a:xfrm>
            <a:off x="410845" y="850265"/>
            <a:ext cx="4064000" cy="368300"/>
          </a:xfrm>
          <a:prstGeom prst="rect">
            <a:avLst/>
          </a:prstGeom>
          <a:noFill/>
        </p:spPr>
        <p:txBody>
          <a:bodyPr wrap="square" rtlCol="0">
            <a:spAutoFit/>
          </a:bodyPr>
          <a:lstStyle/>
          <a:p>
            <a:pPr algn="l"/>
            <a:r>
              <a:rPr lang="en-IN" altLang="zh-CN" dirty="0">
                <a:solidFill>
                  <a:srgbClr val="E16E67"/>
                </a:solidFill>
                <a:latin typeface="MuseoModerno Black" pitchFamily="2" charset="0"/>
                <a:cs typeface="MuseoModerno Black" pitchFamily="2" charset="0"/>
                <a:sym typeface="+mn-ea"/>
              </a:rPr>
              <a:t>Conclusion (K-means cluster) </a:t>
            </a:r>
          </a:p>
        </p:txBody>
      </p:sp>
      <p:sp>
        <p:nvSpPr>
          <p:cNvPr id="24" name="矩形 23"/>
          <p:cNvSpPr/>
          <p:nvPr/>
        </p:nvSpPr>
        <p:spPr>
          <a:xfrm>
            <a:off x="211455" y="231140"/>
            <a:ext cx="2683510" cy="692785"/>
          </a:xfrm>
          <a:prstGeom prst="rect">
            <a:avLst/>
          </a:prstGeom>
        </p:spPr>
        <p:txBody>
          <a:bodyPr wrap="square">
            <a:noAutofit/>
          </a:bodyPr>
          <a:lstStyle/>
          <a:p>
            <a:r>
              <a:rPr lang="en-US" altLang="zh-CN" sz="3600" dirty="0">
                <a:solidFill>
                  <a:srgbClr val="5D76DA"/>
                </a:solidFill>
                <a:latin typeface="MuseoModerno Black" pitchFamily="2" charset="0"/>
                <a:cs typeface="MuseoModerno Black" pitchFamily="2" charset="0"/>
              </a:rPr>
              <a:t>Part 04</a:t>
            </a:r>
          </a:p>
        </p:txBody>
      </p:sp>
      <p:pic>
        <p:nvPicPr>
          <p:cNvPr id="5" name="Picture 4" descr="Screenshot 2024-04-05 231155"/>
          <p:cNvPicPr>
            <a:picLocks noChangeAspect="1"/>
          </p:cNvPicPr>
          <p:nvPr/>
        </p:nvPicPr>
        <p:blipFill>
          <a:blip r:embed="rId5"/>
          <a:stretch>
            <a:fillRect/>
          </a:stretch>
        </p:blipFill>
        <p:spPr>
          <a:xfrm>
            <a:off x="410210" y="1406525"/>
            <a:ext cx="11456035" cy="4867275"/>
          </a:xfrm>
          <a:prstGeom prst="rect">
            <a:avLst/>
          </a:prstGeom>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4" y="0"/>
            <a:ext cx="12192004" cy="6866435"/>
            <a:chOff x="-4" y="0"/>
            <a:chExt cx="12192004" cy="6866435"/>
          </a:xfrm>
        </p:grpSpPr>
        <p:sp>
          <p:nvSpPr>
            <p:cNvPr id="12" name="矩形 11"/>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grpSp>
          <p:nvGrpSpPr>
            <p:cNvPr id="8" name="组合 7"/>
            <p:cNvGrpSpPr/>
            <p:nvPr/>
          </p:nvGrpSpPr>
          <p:grpSpPr>
            <a:xfrm>
              <a:off x="9880600" y="0"/>
              <a:ext cx="2311400" cy="6858000"/>
              <a:chOff x="9880600" y="0"/>
              <a:chExt cx="2311400" cy="6858000"/>
            </a:xfrm>
          </p:grpSpPr>
          <p:pic>
            <p:nvPicPr>
              <p:cNvPr id="7" name="图形 6"/>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flipV="1">
                <a:off x="9880600" y="6808216"/>
                <a:ext cx="2311400" cy="49784"/>
              </a:xfrm>
              <a:prstGeom prst="rect">
                <a:avLst/>
              </a:prstGeom>
            </p:spPr>
          </p:pic>
          <p:pic>
            <p:nvPicPr>
              <p:cNvPr id="4" name="图形 3"/>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464800" y="0"/>
                <a:ext cx="1727200" cy="947445"/>
              </a:xfrm>
              <a:prstGeom prst="rect">
                <a:avLst/>
              </a:prstGeom>
            </p:spPr>
          </p:pic>
        </p:grpSp>
        <p:pic>
          <p:nvPicPr>
            <p:cNvPr id="22" name="图形 21"/>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flipH="1" flipV="1">
              <a:off x="-4" y="6079218"/>
              <a:ext cx="1435103" cy="787217"/>
            </a:xfrm>
            <a:prstGeom prst="rect">
              <a:avLst/>
            </a:prstGeom>
          </p:spPr>
        </p:pic>
      </p:grpSp>
      <p:sp>
        <p:nvSpPr>
          <p:cNvPr id="51" name="矩形 50"/>
          <p:cNvSpPr/>
          <p:nvPr/>
        </p:nvSpPr>
        <p:spPr>
          <a:xfrm>
            <a:off x="712732" y="752796"/>
            <a:ext cx="8279422" cy="1014730"/>
          </a:xfrm>
          <a:prstGeom prst="rect">
            <a:avLst/>
          </a:prstGeom>
        </p:spPr>
        <p:txBody>
          <a:bodyPr wrap="square">
            <a:spAutoFit/>
          </a:bodyPr>
          <a:lstStyle/>
          <a:p>
            <a:r>
              <a:rPr lang="zh-CN" altLang="en-US" sz="6000" dirty="0">
                <a:solidFill>
                  <a:srgbClr val="E16E67"/>
                </a:solidFill>
                <a:latin typeface="MuseoModerno Black" pitchFamily="2" charset="0"/>
                <a:ea typeface="+mj-ea"/>
                <a:cs typeface="MuseoModerno Black" pitchFamily="2" charset="0"/>
              </a:rPr>
              <a:t>Contents</a:t>
            </a:r>
          </a:p>
        </p:txBody>
      </p:sp>
      <p:sp>
        <p:nvSpPr>
          <p:cNvPr id="53" name="矩形: 圆角 52"/>
          <p:cNvSpPr/>
          <p:nvPr/>
        </p:nvSpPr>
        <p:spPr>
          <a:xfrm>
            <a:off x="805815" y="2327910"/>
            <a:ext cx="2386330" cy="3004185"/>
          </a:xfrm>
          <a:prstGeom prst="roundRect">
            <a:avLst/>
          </a:prstGeom>
          <a:solidFill>
            <a:srgbClr val="E16E67"/>
          </a:solidFill>
          <a:ln>
            <a:noFill/>
          </a:ln>
          <a:effectLst>
            <a:outerShdw blurRad="292100" dist="190500" dir="5400000" sx="90000" sy="90000" algn="t" rotWithShape="0">
              <a:srgbClr val="E0D1FC">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MuseoModerno Black" pitchFamily="2" charset="0"/>
              <a:ea typeface="+mj-ea"/>
              <a:cs typeface="MuseoModerno Black" pitchFamily="2" charset="0"/>
            </a:endParaRPr>
          </a:p>
        </p:txBody>
      </p:sp>
      <p:sp>
        <p:nvSpPr>
          <p:cNvPr id="54" name="矩形: 圆角 53"/>
          <p:cNvSpPr/>
          <p:nvPr/>
        </p:nvSpPr>
        <p:spPr>
          <a:xfrm>
            <a:off x="3559564" y="2328212"/>
            <a:ext cx="2322145" cy="3003929"/>
          </a:xfrm>
          <a:prstGeom prst="roundRect">
            <a:avLst/>
          </a:prstGeom>
          <a:solidFill>
            <a:srgbClr val="E16E67"/>
          </a:solidFill>
          <a:ln>
            <a:noFill/>
          </a:ln>
          <a:effectLst>
            <a:outerShdw blurRad="292100" dist="190500" dir="5400000" sx="90000" sy="90000" algn="t" rotWithShape="0">
              <a:srgbClr val="E0D1FC">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MuseoModerno Black" pitchFamily="2" charset="0"/>
              <a:ea typeface="+mj-ea"/>
              <a:cs typeface="MuseoModerno Black" pitchFamily="2" charset="0"/>
            </a:endParaRPr>
          </a:p>
        </p:txBody>
      </p:sp>
      <p:sp>
        <p:nvSpPr>
          <p:cNvPr id="55" name="矩形 54"/>
          <p:cNvSpPr/>
          <p:nvPr/>
        </p:nvSpPr>
        <p:spPr>
          <a:xfrm>
            <a:off x="805981" y="4473358"/>
            <a:ext cx="2322145" cy="499355"/>
          </a:xfrm>
          <a:prstGeom prst="rect">
            <a:avLst/>
          </a:prstGeom>
          <a:solidFill>
            <a:srgbClr val="5D76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MuseoModerno Black" pitchFamily="2" charset="0"/>
                <a:ea typeface="+mj-ea"/>
                <a:cs typeface="MuseoModerno Black" pitchFamily="2" charset="0"/>
              </a:rPr>
              <a:t>Part 01</a:t>
            </a:r>
            <a:endParaRPr lang="zh-CN" altLang="en-US" sz="2000" dirty="0">
              <a:latin typeface="MuseoModerno Black" pitchFamily="2" charset="0"/>
              <a:ea typeface="+mj-ea"/>
              <a:cs typeface="MuseoModerno Black" pitchFamily="2" charset="0"/>
            </a:endParaRPr>
          </a:p>
        </p:txBody>
      </p:sp>
      <p:sp>
        <p:nvSpPr>
          <p:cNvPr id="56" name="矩形 55"/>
          <p:cNvSpPr/>
          <p:nvPr/>
        </p:nvSpPr>
        <p:spPr>
          <a:xfrm>
            <a:off x="3555245" y="4473358"/>
            <a:ext cx="2322145" cy="499355"/>
          </a:xfrm>
          <a:prstGeom prst="rect">
            <a:avLst/>
          </a:prstGeom>
          <a:solidFill>
            <a:srgbClr val="5D76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MuseoModerno Black" pitchFamily="2" charset="0"/>
                <a:ea typeface="+mj-ea"/>
                <a:cs typeface="MuseoModerno Black" pitchFamily="2" charset="0"/>
              </a:rPr>
              <a:t>Part 02</a:t>
            </a:r>
            <a:endParaRPr lang="zh-CN" altLang="en-US" sz="2000" dirty="0">
              <a:latin typeface="MuseoModerno Black" pitchFamily="2" charset="0"/>
              <a:ea typeface="+mj-ea"/>
              <a:cs typeface="MuseoModerno Black" pitchFamily="2" charset="0"/>
            </a:endParaRPr>
          </a:p>
        </p:txBody>
      </p:sp>
      <p:sp>
        <p:nvSpPr>
          <p:cNvPr id="57" name="矩形 56"/>
          <p:cNvSpPr/>
          <p:nvPr/>
        </p:nvSpPr>
        <p:spPr>
          <a:xfrm>
            <a:off x="755015" y="3268980"/>
            <a:ext cx="2487295" cy="1542415"/>
          </a:xfrm>
          <a:prstGeom prst="rect">
            <a:avLst/>
          </a:prstGeom>
        </p:spPr>
        <p:txBody>
          <a:bodyPr wrap="square">
            <a:noAutofit/>
          </a:bodyPr>
          <a:lstStyle/>
          <a:p>
            <a:pPr algn="ctr"/>
            <a:r>
              <a:rPr lang="en-US" altLang="zh-CN" sz="2400" dirty="0">
                <a:solidFill>
                  <a:schemeClr val="bg1"/>
                </a:solidFill>
                <a:latin typeface="MuseoModerno Black" pitchFamily="2" charset="0"/>
                <a:ea typeface="+mj-ea"/>
                <a:cs typeface="MuseoModerno Black" pitchFamily="2" charset="0"/>
              </a:rPr>
              <a:t>Business</a:t>
            </a:r>
          </a:p>
          <a:p>
            <a:pPr algn="ctr"/>
            <a:r>
              <a:rPr lang="en-US" altLang="zh-CN" sz="2400" dirty="0">
                <a:solidFill>
                  <a:schemeClr val="bg1"/>
                </a:solidFill>
                <a:latin typeface="MuseoModerno Black" pitchFamily="2" charset="0"/>
                <a:ea typeface="+mj-ea"/>
                <a:cs typeface="MuseoModerno Black" pitchFamily="2" charset="0"/>
              </a:rPr>
              <a:t>Understanding</a:t>
            </a:r>
          </a:p>
        </p:txBody>
      </p:sp>
      <p:sp>
        <p:nvSpPr>
          <p:cNvPr id="59" name="矩形 58"/>
          <p:cNvSpPr/>
          <p:nvPr/>
        </p:nvSpPr>
        <p:spPr>
          <a:xfrm>
            <a:off x="3564255" y="2576830"/>
            <a:ext cx="2322195" cy="1801495"/>
          </a:xfrm>
          <a:prstGeom prst="rect">
            <a:avLst/>
          </a:prstGeom>
        </p:spPr>
        <p:txBody>
          <a:bodyPr wrap="square">
            <a:noAutofit/>
          </a:bodyPr>
          <a:lstStyle/>
          <a:p>
            <a:pPr algn="ctr"/>
            <a:r>
              <a:rPr lang="en-US" altLang="zh-CN" sz="2000" dirty="0">
                <a:solidFill>
                  <a:schemeClr val="bg1"/>
                </a:solidFill>
                <a:latin typeface="MuseoModerno Black" pitchFamily="2" charset="0"/>
                <a:ea typeface="+mj-ea"/>
                <a:cs typeface="MuseoModerno Black" pitchFamily="2" charset="0"/>
              </a:rPr>
              <a:t>Data Understanding</a:t>
            </a:r>
            <a:r>
              <a:rPr lang="en-IN" altLang="en-US" sz="2000" dirty="0">
                <a:solidFill>
                  <a:schemeClr val="bg1"/>
                </a:solidFill>
                <a:latin typeface="MuseoModerno Black" pitchFamily="2" charset="0"/>
                <a:ea typeface="+mj-ea"/>
                <a:cs typeface="MuseoModerno Black" pitchFamily="2" charset="0"/>
              </a:rPr>
              <a:t>,</a:t>
            </a:r>
          </a:p>
          <a:p>
            <a:pPr algn="ctr"/>
            <a:r>
              <a:rPr lang="en-IN" altLang="en-US" sz="2000" dirty="0">
                <a:solidFill>
                  <a:schemeClr val="bg1"/>
                </a:solidFill>
                <a:latin typeface="MuseoModerno Black" pitchFamily="2" charset="0"/>
                <a:ea typeface="+mj-ea"/>
                <a:cs typeface="MuseoModerno Black" pitchFamily="2" charset="0"/>
              </a:rPr>
              <a:t>Preparation and Quality Assessment</a:t>
            </a:r>
          </a:p>
        </p:txBody>
      </p:sp>
      <p:sp>
        <p:nvSpPr>
          <p:cNvPr id="62" name="矩形: 圆角 61"/>
          <p:cNvSpPr/>
          <p:nvPr/>
        </p:nvSpPr>
        <p:spPr>
          <a:xfrm>
            <a:off x="6304509" y="2328212"/>
            <a:ext cx="2322144" cy="3003929"/>
          </a:xfrm>
          <a:prstGeom prst="roundRect">
            <a:avLst/>
          </a:prstGeom>
          <a:solidFill>
            <a:srgbClr val="E16E67"/>
          </a:solidFill>
          <a:ln>
            <a:noFill/>
          </a:ln>
          <a:effectLst>
            <a:outerShdw blurRad="292100" dist="190500" dir="5400000" sx="90000" sy="90000" algn="t" rotWithShape="0">
              <a:srgbClr val="E0D1FC">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MuseoModerno Black" pitchFamily="2" charset="0"/>
              <a:ea typeface="+mj-ea"/>
              <a:cs typeface="MuseoModerno Black" pitchFamily="2" charset="0"/>
            </a:endParaRPr>
          </a:p>
        </p:txBody>
      </p:sp>
      <p:sp>
        <p:nvSpPr>
          <p:cNvPr id="63" name="矩形: 圆角 62"/>
          <p:cNvSpPr/>
          <p:nvPr/>
        </p:nvSpPr>
        <p:spPr>
          <a:xfrm>
            <a:off x="9058092" y="2328212"/>
            <a:ext cx="2322144" cy="3003929"/>
          </a:xfrm>
          <a:prstGeom prst="roundRect">
            <a:avLst/>
          </a:prstGeom>
          <a:solidFill>
            <a:srgbClr val="E16E67"/>
          </a:solidFill>
          <a:ln>
            <a:noFill/>
          </a:ln>
          <a:effectLst>
            <a:outerShdw blurRad="292100" dist="190500" dir="5400000" sx="90000" sy="90000" algn="t" rotWithShape="0">
              <a:srgbClr val="E0D1FC">
                <a:alpha val="2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MuseoModerno Black" pitchFamily="2" charset="0"/>
              <a:ea typeface="+mj-ea"/>
              <a:cs typeface="MuseoModerno Black" pitchFamily="2" charset="0"/>
            </a:endParaRPr>
          </a:p>
        </p:txBody>
      </p:sp>
      <p:sp>
        <p:nvSpPr>
          <p:cNvPr id="64" name="矩形 63"/>
          <p:cNvSpPr/>
          <p:nvPr/>
        </p:nvSpPr>
        <p:spPr>
          <a:xfrm>
            <a:off x="6295400" y="4473358"/>
            <a:ext cx="2337108" cy="499355"/>
          </a:xfrm>
          <a:prstGeom prst="rect">
            <a:avLst/>
          </a:prstGeom>
          <a:solidFill>
            <a:srgbClr val="5D76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MuseoModerno Black" pitchFamily="2" charset="0"/>
                <a:ea typeface="+mj-ea"/>
                <a:cs typeface="MuseoModerno Black" pitchFamily="2" charset="0"/>
              </a:rPr>
              <a:t>Part 03</a:t>
            </a:r>
            <a:endParaRPr lang="zh-CN" altLang="en-US" sz="2000" dirty="0">
              <a:latin typeface="MuseoModerno Black" pitchFamily="2" charset="0"/>
              <a:ea typeface="+mj-ea"/>
              <a:cs typeface="MuseoModerno Black" pitchFamily="2" charset="0"/>
            </a:endParaRPr>
          </a:p>
        </p:txBody>
      </p:sp>
      <p:sp>
        <p:nvSpPr>
          <p:cNvPr id="65" name="矩形 64"/>
          <p:cNvSpPr/>
          <p:nvPr/>
        </p:nvSpPr>
        <p:spPr>
          <a:xfrm>
            <a:off x="9058092" y="4473358"/>
            <a:ext cx="2322144" cy="499355"/>
          </a:xfrm>
          <a:prstGeom prst="rect">
            <a:avLst/>
          </a:prstGeom>
          <a:solidFill>
            <a:srgbClr val="5D76D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MuseoModerno Black" pitchFamily="2" charset="0"/>
                <a:ea typeface="+mj-ea"/>
                <a:cs typeface="MuseoModerno Black" pitchFamily="2" charset="0"/>
              </a:rPr>
              <a:t>Part 04</a:t>
            </a:r>
            <a:endParaRPr lang="zh-CN" altLang="en-US" sz="2000" dirty="0">
              <a:latin typeface="MuseoModerno Black" pitchFamily="2" charset="0"/>
              <a:ea typeface="+mj-ea"/>
              <a:cs typeface="MuseoModerno Black" pitchFamily="2" charset="0"/>
            </a:endParaRPr>
          </a:p>
        </p:txBody>
      </p:sp>
      <p:sp>
        <p:nvSpPr>
          <p:cNvPr id="66" name="矩形 65"/>
          <p:cNvSpPr/>
          <p:nvPr/>
        </p:nvSpPr>
        <p:spPr>
          <a:xfrm>
            <a:off x="6305502" y="2899157"/>
            <a:ext cx="2322144" cy="829945"/>
          </a:xfrm>
          <a:prstGeom prst="rect">
            <a:avLst/>
          </a:prstGeom>
        </p:spPr>
        <p:txBody>
          <a:bodyPr wrap="square">
            <a:spAutoFit/>
          </a:bodyPr>
          <a:lstStyle/>
          <a:p>
            <a:pPr algn="ctr"/>
            <a:r>
              <a:rPr lang="en-US" altLang="zh-CN" sz="2400" dirty="0">
                <a:solidFill>
                  <a:schemeClr val="bg1"/>
                </a:solidFill>
                <a:latin typeface="MuseoModerno Black" pitchFamily="2" charset="0"/>
                <a:ea typeface="+mj-ea"/>
                <a:cs typeface="MuseoModerno Black" pitchFamily="2" charset="0"/>
              </a:rPr>
              <a:t>Business Analysis</a:t>
            </a:r>
          </a:p>
        </p:txBody>
      </p:sp>
      <p:sp>
        <p:nvSpPr>
          <p:cNvPr id="68" name="矩形 67"/>
          <p:cNvSpPr/>
          <p:nvPr/>
        </p:nvSpPr>
        <p:spPr>
          <a:xfrm>
            <a:off x="9063875" y="2899157"/>
            <a:ext cx="2322144" cy="460375"/>
          </a:xfrm>
          <a:prstGeom prst="rect">
            <a:avLst/>
          </a:prstGeom>
        </p:spPr>
        <p:txBody>
          <a:bodyPr wrap="square">
            <a:spAutoFit/>
          </a:bodyPr>
          <a:lstStyle/>
          <a:p>
            <a:pPr algn="ctr"/>
            <a:r>
              <a:rPr lang="en-US" altLang="zh-CN" sz="2400" dirty="0">
                <a:solidFill>
                  <a:schemeClr val="bg1"/>
                </a:solidFill>
                <a:latin typeface="MuseoModerno Black" pitchFamily="2" charset="0"/>
                <a:ea typeface="+mj-ea"/>
                <a:cs typeface="MuseoModerno Black" pitchFamily="2" charset="0"/>
              </a:rPr>
              <a:t>Conclusion</a:t>
            </a: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en-US" dirty="0">
                <a:latin typeface="MuseoModerno Black" pitchFamily="2" charset="0"/>
                <a:ea typeface="+mj-ea"/>
                <a:cs typeface="MuseoModerno Black" pitchFamily="2" charset="0"/>
                <a:sym typeface="+mn-ea"/>
              </a:rPr>
              <a:t>Analysis by:</a:t>
            </a:r>
            <a:endParaRPr lang="en-IN" altLang="en-US" dirty="0">
              <a:latin typeface="MuseoModerno Black" pitchFamily="2" charset="0"/>
              <a:ea typeface="+mj-ea"/>
              <a:cs typeface="MuseoModerno Black" pitchFamily="2" charset="0"/>
            </a:endParaRPr>
          </a:p>
          <a:p>
            <a:pPr algn="ctr"/>
            <a:r>
              <a:rPr lang="en-IN" altLang="en-US" dirty="0" err="1">
                <a:latin typeface="MuseoModerno Black" pitchFamily="2" charset="0"/>
                <a:ea typeface="+mj-ea"/>
                <a:cs typeface="MuseoModerno Black" pitchFamily="2" charset="0"/>
                <a:sym typeface="+mn-ea"/>
              </a:rPr>
              <a:t>Jhansi.D</a:t>
            </a:r>
            <a:endParaRPr lang="en-IN" altLang="en-US" dirty="0">
              <a:latin typeface="MuseoModerno Black" pitchFamily="2" charset="0"/>
              <a:ea typeface="+mj-ea"/>
              <a:cs typeface="MuseoModerno Black" pitchFamily="2" charset="0"/>
            </a:endParaRPr>
          </a:p>
          <a:p>
            <a:pPr algn="ctr"/>
            <a:r>
              <a:rPr lang="en-IN" altLang="en-US" dirty="0" err="1">
                <a:latin typeface="MuseoModerno Black" pitchFamily="2" charset="0"/>
                <a:ea typeface="+mj-ea"/>
                <a:cs typeface="MuseoModerno Black" pitchFamily="2" charset="0"/>
                <a:sym typeface="+mn-ea"/>
              </a:rPr>
              <a:t>Anup Uppin</a:t>
            </a:r>
            <a:endParaRPr lang="en-IN" altLang="en-US" dirty="0" err="1">
              <a:latin typeface="MuseoModerno Black" pitchFamily="2" charset="0"/>
              <a:ea typeface="+mj-ea"/>
              <a:cs typeface="MuseoModerno Black" pitchFamily="2" charset="0"/>
            </a:endParaRPr>
          </a:p>
          <a:p>
            <a:pPr algn="ctr"/>
            <a:r>
              <a:rPr lang="en-IN" altLang="en-US" dirty="0" err="1">
                <a:latin typeface="MuseoModerno Black" pitchFamily="2" charset="0"/>
                <a:ea typeface="+mj-ea"/>
                <a:cs typeface="MuseoModerno Black" pitchFamily="2" charset="0"/>
                <a:sym typeface="+mn-ea"/>
              </a:rPr>
              <a:t>Nikita Bhanji</a:t>
            </a:r>
            <a:endParaRPr lang="zh-CN" altLang="en-US" dirty="0">
              <a:cs typeface="MuseoModerno Black" pitchFamily="2" charset="0"/>
            </a:endParaRPr>
          </a:p>
        </p:txBody>
      </p:sp>
      <p:pic>
        <p:nvPicPr>
          <p:cNvPr id="19" name="图形 18"/>
          <p:cNvPicPr>
            <a:picLocks noChangeAspect="1"/>
          </p:cNvPicPr>
          <p:nvPr/>
        </p:nvPicPr>
        <p:blipFill>
          <a:blip r:embed="rId4"/>
          <a:stretch>
            <a:fillRect/>
          </a:stretch>
        </p:blipFill>
        <p:spPr>
          <a:xfrm>
            <a:off x="0" y="0"/>
            <a:ext cx="7566660" cy="6858000"/>
          </a:xfrm>
          <a:prstGeom prst="rect">
            <a:avLst/>
          </a:prstGeom>
        </p:spPr>
      </p:pic>
      <p:grpSp>
        <p:nvGrpSpPr>
          <p:cNvPr id="8" name="组合 7"/>
          <p:cNvGrpSpPr/>
          <p:nvPr/>
        </p:nvGrpSpPr>
        <p:grpSpPr>
          <a:xfrm>
            <a:off x="9880600" y="0"/>
            <a:ext cx="2311400" cy="6858000"/>
            <a:chOff x="9880600" y="0"/>
            <a:chExt cx="2311400" cy="6858000"/>
          </a:xfrm>
        </p:grpSpPr>
        <p:pic>
          <p:nvPicPr>
            <p:cNvPr id="7" name="图形 6"/>
            <p:cNvPicPr>
              <a:picLocks noChangeAspect="1"/>
            </p:cNvPicPr>
            <p:nvPr/>
          </p:nvPicPr>
          <p:blipFill>
            <a:blip r:embed="rId5"/>
            <a:stretch>
              <a:fillRect/>
            </a:stretch>
          </p:blipFill>
          <p:spPr>
            <a:xfrm flipV="1">
              <a:off x="9880600" y="6808216"/>
              <a:ext cx="2311400" cy="49784"/>
            </a:xfrm>
            <a:prstGeom prst="rect">
              <a:avLst/>
            </a:prstGeom>
          </p:spPr>
        </p:pic>
        <p:pic>
          <p:nvPicPr>
            <p:cNvPr id="4" name="图形 3"/>
            <p:cNvPicPr>
              <a:picLocks noChangeAspect="1"/>
            </p:cNvPicPr>
            <p:nvPr/>
          </p:nvPicPr>
          <p:blipFill>
            <a:blip r:embed="rId6"/>
            <a:stretch>
              <a:fillRect/>
            </a:stretch>
          </p:blipFill>
          <p:spPr>
            <a:xfrm>
              <a:off x="10464800" y="0"/>
              <a:ext cx="1727200" cy="947445"/>
            </a:xfrm>
            <a:prstGeom prst="rect">
              <a:avLst/>
            </a:prstGeom>
          </p:spPr>
        </p:pic>
      </p:grpSp>
      <p:sp>
        <p:nvSpPr>
          <p:cNvPr id="20" name="矩形 19"/>
          <p:cNvSpPr/>
          <p:nvPr/>
        </p:nvSpPr>
        <p:spPr>
          <a:xfrm>
            <a:off x="5311622" y="2032810"/>
            <a:ext cx="6413183" cy="1015663"/>
          </a:xfrm>
          <a:prstGeom prst="rect">
            <a:avLst/>
          </a:prstGeom>
        </p:spPr>
        <p:txBody>
          <a:bodyPr wrap="square">
            <a:spAutoFit/>
          </a:bodyPr>
          <a:lstStyle/>
          <a:p>
            <a:pPr algn="r"/>
            <a:r>
              <a:rPr lang="en-US" altLang="zh-CN" sz="6000" dirty="0">
                <a:solidFill>
                  <a:srgbClr val="E16E67"/>
                </a:solidFill>
                <a:latin typeface="MuseoModerno Black" pitchFamily="2" charset="0"/>
                <a:cs typeface="MuseoModerno Black" pitchFamily="2" charset="0"/>
              </a:rPr>
              <a:t>THANK YOU</a:t>
            </a:r>
            <a:endParaRPr lang="zh-CN" altLang="en-US" sz="6000" dirty="0">
              <a:solidFill>
                <a:srgbClr val="E16E67"/>
              </a:solidFill>
              <a:latin typeface="MuseoModerno Black" pitchFamily="2" charset="0"/>
              <a:cs typeface="MuseoModerno Black" pitchFamily="2" charset="0"/>
            </a:endParaRPr>
          </a:p>
        </p:txBody>
      </p:sp>
      <p:pic>
        <p:nvPicPr>
          <p:cNvPr id="22" name="图形 21"/>
          <p:cNvPicPr>
            <a:picLocks noChangeAspect="1"/>
          </p:cNvPicPr>
          <p:nvPr/>
        </p:nvPicPr>
        <p:blipFill>
          <a:blip r:embed="rId6"/>
          <a:stretch>
            <a:fillRect/>
          </a:stretch>
        </p:blipFill>
        <p:spPr>
          <a:xfrm flipH="1" flipV="1">
            <a:off x="-1" y="4253484"/>
            <a:ext cx="4763437" cy="2612954"/>
          </a:xfrm>
          <a:prstGeom prst="rect">
            <a:avLst/>
          </a:prstGeom>
        </p:spPr>
      </p:pic>
      <p:sp>
        <p:nvSpPr>
          <p:cNvPr id="23" name="椭圆 22"/>
          <p:cNvSpPr/>
          <p:nvPr/>
        </p:nvSpPr>
        <p:spPr>
          <a:xfrm flipH="1">
            <a:off x="363674" y="1074445"/>
            <a:ext cx="5385593" cy="5385593"/>
          </a:xfrm>
          <a:prstGeom prst="ellipse">
            <a:avLst/>
          </a:prstGeom>
          <a:blipFill rotWithShape="0">
            <a:blip r:embed="rId7"/>
            <a:stretch>
              <a:fillRect l="-5000" t="4000" r="-47000" b="-1000"/>
            </a:stretch>
          </a:blipFill>
          <a:ln w="19050">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cxnSp>
        <p:nvCxnSpPr>
          <p:cNvPr id="30" name="直接连接符 29"/>
          <p:cNvCxnSpPr/>
          <p:nvPr/>
        </p:nvCxnSpPr>
        <p:spPr>
          <a:xfrm>
            <a:off x="9601200" y="3460893"/>
            <a:ext cx="2009140" cy="0"/>
          </a:xfrm>
          <a:prstGeom prst="line">
            <a:avLst/>
          </a:prstGeom>
          <a:ln w="28575">
            <a:solidFill>
              <a:srgbClr val="5D76DA"/>
            </a:solidFill>
          </a:ln>
        </p:spPr>
        <p:style>
          <a:lnRef idx="1">
            <a:schemeClr val="accent1"/>
          </a:lnRef>
          <a:fillRef idx="0">
            <a:schemeClr val="accent1"/>
          </a:fillRef>
          <a:effectRef idx="0">
            <a:schemeClr val="accent1"/>
          </a:effectRef>
          <a:fontRef idx="minor">
            <a:schemeClr val="tx1"/>
          </a:fontRef>
        </p:style>
      </p:cxnSp>
      <p:sp>
        <p:nvSpPr>
          <p:cNvPr id="3" name="Rounded Rectangle 2"/>
          <p:cNvSpPr/>
          <p:nvPr/>
        </p:nvSpPr>
        <p:spPr>
          <a:xfrm>
            <a:off x="7308215" y="4015740"/>
            <a:ext cx="4003675" cy="202184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IN" altLang="en-US" dirty="0">
                <a:latin typeface="MuseoModerno Black" pitchFamily="2" charset="0"/>
                <a:ea typeface="+mj-ea"/>
                <a:cs typeface="MuseoModerno Black" pitchFamily="2" charset="0"/>
                <a:sym typeface="+mn-ea"/>
              </a:rPr>
              <a:t>Analysis by:</a:t>
            </a:r>
            <a:endParaRPr lang="en-IN" altLang="en-US" dirty="0">
              <a:latin typeface="MuseoModerno Black" pitchFamily="2" charset="0"/>
              <a:ea typeface="+mj-ea"/>
              <a:cs typeface="MuseoModerno Black" pitchFamily="2" charset="0"/>
            </a:endParaRPr>
          </a:p>
          <a:p>
            <a:pPr algn="ctr"/>
            <a:r>
              <a:rPr lang="en-IN" altLang="en-US" dirty="0" err="1">
                <a:latin typeface="MuseoModerno Black" pitchFamily="2" charset="0"/>
                <a:ea typeface="+mj-ea"/>
                <a:cs typeface="MuseoModerno Black" pitchFamily="2" charset="0"/>
                <a:sym typeface="+mn-ea"/>
              </a:rPr>
              <a:t>1.Jhansi.D</a:t>
            </a:r>
            <a:endParaRPr lang="en-IN" altLang="en-US" dirty="0" err="1">
              <a:latin typeface="MuseoModerno Black" pitchFamily="2" charset="0"/>
              <a:ea typeface="+mj-ea"/>
              <a:cs typeface="MuseoModerno Black" pitchFamily="2" charset="0"/>
            </a:endParaRPr>
          </a:p>
          <a:p>
            <a:pPr algn="ctr"/>
            <a:r>
              <a:rPr lang="en-IN" altLang="en-US" dirty="0" err="1">
                <a:latin typeface="MuseoModerno Black" pitchFamily="2" charset="0"/>
                <a:ea typeface="+mj-ea"/>
                <a:cs typeface="MuseoModerno Black" pitchFamily="2" charset="0"/>
                <a:sym typeface="+mn-ea"/>
              </a:rPr>
              <a:t>2.Anup Uppin</a:t>
            </a:r>
          </a:p>
          <a:p>
            <a:pPr algn="ctr"/>
            <a:r>
              <a:rPr lang="en-IN" altLang="en-US" dirty="0" err="1">
                <a:latin typeface="MuseoModerno Black" pitchFamily="2" charset="0"/>
                <a:ea typeface="+mj-ea"/>
                <a:cs typeface="MuseoModerno Black" pitchFamily="2" charset="0"/>
              </a:rPr>
              <a:t>3.Supriya Sominath Kolhe</a:t>
            </a:r>
          </a:p>
          <a:p>
            <a:pPr algn="ctr"/>
            <a:r>
              <a:rPr lang="en-IN" altLang="en-US" dirty="0" err="1">
                <a:latin typeface="MuseoModerno Black" pitchFamily="2" charset="0"/>
                <a:ea typeface="+mj-ea"/>
                <a:cs typeface="MuseoModerno Black" pitchFamily="2" charset="0"/>
                <a:sym typeface="+mn-ea"/>
              </a:rPr>
              <a:t>4.Nikita Bhanji</a:t>
            </a:r>
            <a:endParaRPr lang="en-US"/>
          </a:p>
        </p:txBody>
      </p:sp>
      <p:sp>
        <p:nvSpPr>
          <p:cNvPr id="2" name="TextBox 1">
            <a:hlinkClick r:id="rId8"/>
            <a:extLst>
              <a:ext uri="{FF2B5EF4-FFF2-40B4-BE49-F238E27FC236}">
                <a16:creationId xmlns:a16="http://schemas.microsoft.com/office/drawing/2014/main" id="{0E716DA1-C71A-B329-50A4-9A7AB2B42E14}"/>
              </a:ext>
            </a:extLst>
          </p:cNvPr>
          <p:cNvSpPr txBox="1"/>
          <p:nvPr/>
        </p:nvSpPr>
        <p:spPr>
          <a:xfrm>
            <a:off x="7660640" y="1290320"/>
            <a:ext cx="3651250" cy="369332"/>
          </a:xfrm>
          <a:prstGeom prst="rect">
            <a:avLst/>
          </a:prstGeom>
          <a:noFill/>
        </p:spPr>
        <p:txBody>
          <a:bodyPr wrap="square" rtlCol="0">
            <a:spAutoFit/>
          </a:bodyPr>
          <a:lstStyle/>
          <a:p>
            <a:r>
              <a:rPr lang="en-IN" u="sng" dirty="0">
                <a:solidFill>
                  <a:schemeClr val="accent6">
                    <a:lumMod val="75000"/>
                  </a:schemeClr>
                </a:solidFill>
              </a:rPr>
              <a:t>MEDUIM BLOG POST LINK</a:t>
            </a: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pic>
        <p:nvPicPr>
          <p:cNvPr id="19" name="图形 18"/>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0"/>
            <a:ext cx="7566660" cy="6858000"/>
          </a:xfrm>
          <a:prstGeom prst="rect">
            <a:avLst/>
          </a:prstGeom>
        </p:spPr>
      </p:pic>
      <p:grpSp>
        <p:nvGrpSpPr>
          <p:cNvPr id="8" name="组合 7"/>
          <p:cNvGrpSpPr/>
          <p:nvPr/>
        </p:nvGrpSpPr>
        <p:grpSpPr>
          <a:xfrm>
            <a:off x="9880600" y="0"/>
            <a:ext cx="2311400" cy="6858000"/>
            <a:chOff x="9880600" y="0"/>
            <a:chExt cx="2311400" cy="6858000"/>
          </a:xfrm>
        </p:grpSpPr>
        <p:pic>
          <p:nvPicPr>
            <p:cNvPr id="7" name="图形 6"/>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flipV="1">
              <a:off x="9880600" y="6808216"/>
              <a:ext cx="2311400" cy="49784"/>
            </a:xfrm>
            <a:prstGeom prst="rect">
              <a:avLst/>
            </a:prstGeom>
          </p:spPr>
        </p:pic>
        <p:pic>
          <p:nvPicPr>
            <p:cNvPr id="4" name="图形 3"/>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464800" y="0"/>
              <a:ext cx="1727200" cy="947445"/>
            </a:xfrm>
            <a:prstGeom prst="rect">
              <a:avLst/>
            </a:prstGeom>
          </p:spPr>
        </p:pic>
      </p:grpSp>
      <p:pic>
        <p:nvPicPr>
          <p:cNvPr id="22" name="图形 21"/>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H="1" flipV="1">
            <a:off x="-2" y="5946855"/>
            <a:ext cx="1676404" cy="919581"/>
          </a:xfrm>
          <a:prstGeom prst="rect">
            <a:avLst/>
          </a:prstGeom>
        </p:spPr>
      </p:pic>
      <p:grpSp>
        <p:nvGrpSpPr>
          <p:cNvPr id="2" name="组合 1"/>
          <p:cNvGrpSpPr/>
          <p:nvPr/>
        </p:nvGrpSpPr>
        <p:grpSpPr>
          <a:xfrm>
            <a:off x="2694940" y="665320"/>
            <a:ext cx="7769860" cy="5615465"/>
            <a:chOff x="6132513" y="1074445"/>
            <a:chExt cx="7156616" cy="5385593"/>
          </a:xfrm>
        </p:grpSpPr>
        <p:sp>
          <p:nvSpPr>
            <p:cNvPr id="23" name="椭圆 22"/>
            <p:cNvSpPr/>
            <p:nvPr/>
          </p:nvSpPr>
          <p:spPr>
            <a:xfrm flipH="1">
              <a:off x="6132513" y="1074445"/>
              <a:ext cx="5385593" cy="5385593"/>
            </a:xfrm>
            <a:prstGeom prst="ellipse">
              <a:avLst/>
            </a:prstGeom>
            <a:blipFill rotWithShape="0">
              <a:blip r:embed="rId10"/>
              <a:stretch>
                <a:fillRect l="-25078" r="-24966"/>
              </a:stretch>
            </a:blipFill>
            <a:ln w="19050">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25" name="椭圆 24"/>
            <p:cNvSpPr/>
            <p:nvPr/>
          </p:nvSpPr>
          <p:spPr>
            <a:xfrm>
              <a:off x="10946677" y="1966030"/>
              <a:ext cx="2342452" cy="2306914"/>
            </a:xfrm>
            <a:prstGeom prst="ellipse">
              <a:avLst/>
            </a:prstGeom>
            <a:solidFill>
              <a:srgbClr val="5D76DA"/>
            </a:solidFill>
            <a:ln>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27" name="矩形 26"/>
            <p:cNvSpPr/>
            <p:nvPr/>
          </p:nvSpPr>
          <p:spPr>
            <a:xfrm>
              <a:off x="9622019" y="1195295"/>
              <a:ext cx="1104900" cy="432713"/>
            </a:xfrm>
            <a:prstGeom prst="rect">
              <a:avLst/>
            </a:prstGeom>
          </p:spPr>
          <p:txBody>
            <a:bodyPr wrap="square">
              <a:spAutoFit/>
            </a:bodyPr>
            <a:lstStyle/>
            <a:p>
              <a:pPr algn="ctr"/>
              <a:endParaRPr lang="zh-CN" altLang="en-US" dirty="0">
                <a:solidFill>
                  <a:srgbClr val="FEF8F8"/>
                </a:solidFill>
                <a:latin typeface="MuseoModerno Black" pitchFamily="2" charset="0"/>
                <a:cs typeface="MuseoModerno Black" pitchFamily="2" charset="0"/>
              </a:endParaRPr>
            </a:p>
          </p:txBody>
        </p:sp>
      </p:grpSp>
      <p:sp>
        <p:nvSpPr>
          <p:cNvPr id="24" name="矩形 23"/>
          <p:cNvSpPr/>
          <p:nvPr/>
        </p:nvSpPr>
        <p:spPr>
          <a:xfrm>
            <a:off x="678668" y="1060779"/>
            <a:ext cx="6730054" cy="829945"/>
          </a:xfrm>
          <a:prstGeom prst="rect">
            <a:avLst/>
          </a:prstGeom>
        </p:spPr>
        <p:txBody>
          <a:bodyPr wrap="square">
            <a:spAutoFit/>
          </a:bodyPr>
          <a:lstStyle/>
          <a:p>
            <a:r>
              <a:rPr lang="en-US" altLang="zh-CN" sz="4800" dirty="0">
                <a:solidFill>
                  <a:srgbClr val="5D76DA"/>
                </a:solidFill>
                <a:latin typeface="MuseoModerno Black" pitchFamily="2" charset="0"/>
                <a:cs typeface="MuseoModerno Black" pitchFamily="2" charset="0"/>
              </a:rPr>
              <a:t>Part 01</a:t>
            </a:r>
          </a:p>
        </p:txBody>
      </p:sp>
      <p:sp>
        <p:nvSpPr>
          <p:cNvPr id="57" name="矩形 56"/>
          <p:cNvSpPr/>
          <p:nvPr/>
        </p:nvSpPr>
        <p:spPr>
          <a:xfrm>
            <a:off x="7985125" y="2210435"/>
            <a:ext cx="2529205" cy="1062990"/>
          </a:xfrm>
          <a:prstGeom prst="rect">
            <a:avLst/>
          </a:prstGeom>
        </p:spPr>
        <p:txBody>
          <a:bodyPr wrap="square">
            <a:noAutofit/>
          </a:bodyPr>
          <a:lstStyle/>
          <a:p>
            <a:pPr algn="ctr"/>
            <a:endParaRPr lang="en-US" altLang="zh-CN" sz="2400" dirty="0">
              <a:solidFill>
                <a:schemeClr val="bg1"/>
              </a:solidFill>
              <a:latin typeface="MuseoModerno Black" pitchFamily="2" charset="0"/>
              <a:ea typeface="+mj-ea"/>
              <a:cs typeface="MuseoModerno Black" pitchFamily="2" charset="0"/>
            </a:endParaRPr>
          </a:p>
          <a:p>
            <a:pPr algn="ctr"/>
            <a:r>
              <a:rPr lang="en-US" altLang="zh-CN" sz="2400" dirty="0">
                <a:solidFill>
                  <a:schemeClr val="bg1"/>
                </a:solidFill>
                <a:latin typeface="MuseoModerno Black" pitchFamily="2" charset="0"/>
                <a:ea typeface="+mj-ea"/>
                <a:cs typeface="MuseoModerno Black" pitchFamily="2" charset="0"/>
              </a:rPr>
              <a:t>Understanding</a:t>
            </a: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438785" y="1179195"/>
            <a:ext cx="11276965" cy="5179060"/>
            <a:chOff x="901030" y="1919122"/>
            <a:chExt cx="11637865" cy="5226353"/>
          </a:xfrm>
        </p:grpSpPr>
        <p:sp>
          <p:nvSpPr>
            <p:cNvPr id="33" name="矩形 32"/>
            <p:cNvSpPr/>
            <p:nvPr/>
          </p:nvSpPr>
          <p:spPr>
            <a:xfrm>
              <a:off x="901030" y="2305019"/>
              <a:ext cx="4961050" cy="3133400"/>
            </a:xfrm>
            <a:prstGeom prst="rect">
              <a:avLst/>
            </a:prstGeom>
            <a:blipFill>
              <a:blip r:embed="rId4"/>
              <a:stretch>
                <a:fillRect t="-20010" b="-1983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anrope SemiBold" charset="0"/>
              </a:endParaRPr>
            </a:p>
          </p:txBody>
        </p:sp>
        <p:sp>
          <p:nvSpPr>
            <p:cNvPr id="36" name="Rectangle 4"/>
            <p:cNvSpPr/>
            <p:nvPr/>
          </p:nvSpPr>
          <p:spPr>
            <a:xfrm>
              <a:off x="3535310" y="3811757"/>
              <a:ext cx="9003585" cy="333371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anrope SemiBold" charset="0"/>
              </a:endParaRPr>
            </a:p>
          </p:txBody>
        </p:sp>
        <p:sp>
          <p:nvSpPr>
            <p:cNvPr id="40" name="Graphic 536" descr="Line arrow: Straight"/>
            <p:cNvSpPr/>
            <p:nvPr/>
          </p:nvSpPr>
          <p:spPr>
            <a:xfrm rot="10800000">
              <a:off x="4937862" y="6287275"/>
              <a:ext cx="225975" cy="85715"/>
            </a:xfrm>
            <a:custGeom>
              <a:avLst/>
              <a:gdLst>
                <a:gd name="connsiteX0" fmla="*/ 326921 w 334612"/>
                <a:gd name="connsiteY0" fmla="*/ 53846 h 126922"/>
                <a:gd name="connsiteX1" fmla="*/ 39230 w 334612"/>
                <a:gd name="connsiteY1" fmla="*/ 53846 h 126922"/>
                <a:gd name="connsiteX2" fmla="*/ 73461 w 334612"/>
                <a:gd name="connsiteY2" fmla="*/ 19615 h 126922"/>
                <a:gd name="connsiteX3" fmla="*/ 73461 w 334612"/>
                <a:gd name="connsiteY3" fmla="*/ 3462 h 126922"/>
                <a:gd name="connsiteX4" fmla="*/ 57307 w 334612"/>
                <a:gd name="connsiteY4" fmla="*/ 3462 h 126922"/>
                <a:gd name="connsiteX5" fmla="*/ 3462 w 334612"/>
                <a:gd name="connsiteY5" fmla="*/ 57307 h 126922"/>
                <a:gd name="connsiteX6" fmla="*/ 3462 w 334612"/>
                <a:gd name="connsiteY6" fmla="*/ 73461 h 126922"/>
                <a:gd name="connsiteX7" fmla="*/ 57307 w 334612"/>
                <a:gd name="connsiteY7" fmla="*/ 127307 h 126922"/>
                <a:gd name="connsiteX8" fmla="*/ 65384 w 334612"/>
                <a:gd name="connsiteY8" fmla="*/ 130768 h 126922"/>
                <a:gd name="connsiteX9" fmla="*/ 73461 w 334612"/>
                <a:gd name="connsiteY9" fmla="*/ 127307 h 126922"/>
                <a:gd name="connsiteX10" fmla="*/ 73461 w 334612"/>
                <a:gd name="connsiteY10" fmla="*/ 111153 h 126922"/>
                <a:gd name="connsiteX11" fmla="*/ 39230 w 334612"/>
                <a:gd name="connsiteY11" fmla="*/ 76923 h 126922"/>
                <a:gd name="connsiteX12" fmla="*/ 326921 w 334612"/>
                <a:gd name="connsiteY12" fmla="*/ 76923 h 126922"/>
                <a:gd name="connsiteX13" fmla="*/ 338459 w 334612"/>
                <a:gd name="connsiteY13" fmla="*/ 65384 h 126922"/>
                <a:gd name="connsiteX14" fmla="*/ 326921 w 334612"/>
                <a:gd name="connsiteY14" fmla="*/ 53846 h 126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4612" h="126922">
                  <a:moveTo>
                    <a:pt x="326921" y="53846"/>
                  </a:moveTo>
                  <a:lnTo>
                    <a:pt x="39230" y="53846"/>
                  </a:lnTo>
                  <a:lnTo>
                    <a:pt x="73461" y="19615"/>
                  </a:lnTo>
                  <a:cubicBezTo>
                    <a:pt x="78076" y="15000"/>
                    <a:pt x="78076" y="7692"/>
                    <a:pt x="73461" y="3462"/>
                  </a:cubicBezTo>
                  <a:cubicBezTo>
                    <a:pt x="68846" y="-1154"/>
                    <a:pt x="61538" y="-1154"/>
                    <a:pt x="57307" y="3462"/>
                  </a:cubicBezTo>
                  <a:lnTo>
                    <a:pt x="3462" y="57307"/>
                  </a:lnTo>
                  <a:cubicBezTo>
                    <a:pt x="-1154" y="61923"/>
                    <a:pt x="-1154" y="69230"/>
                    <a:pt x="3462" y="73461"/>
                  </a:cubicBezTo>
                  <a:lnTo>
                    <a:pt x="57307" y="127307"/>
                  </a:lnTo>
                  <a:cubicBezTo>
                    <a:pt x="59615" y="129614"/>
                    <a:pt x="62692" y="130768"/>
                    <a:pt x="65384" y="130768"/>
                  </a:cubicBezTo>
                  <a:cubicBezTo>
                    <a:pt x="68076" y="130768"/>
                    <a:pt x="71153" y="129614"/>
                    <a:pt x="73461" y="127307"/>
                  </a:cubicBezTo>
                  <a:cubicBezTo>
                    <a:pt x="78076" y="122691"/>
                    <a:pt x="78076" y="115384"/>
                    <a:pt x="73461" y="111153"/>
                  </a:cubicBezTo>
                  <a:lnTo>
                    <a:pt x="39230" y="76923"/>
                  </a:lnTo>
                  <a:lnTo>
                    <a:pt x="326921" y="76923"/>
                  </a:lnTo>
                  <a:cubicBezTo>
                    <a:pt x="333459" y="76923"/>
                    <a:pt x="338459" y="71923"/>
                    <a:pt x="338459" y="65384"/>
                  </a:cubicBezTo>
                  <a:cubicBezTo>
                    <a:pt x="338459" y="58846"/>
                    <a:pt x="333459" y="53846"/>
                    <a:pt x="326921" y="53846"/>
                  </a:cubicBezTo>
                  <a:close/>
                </a:path>
              </a:pathLst>
            </a:custGeom>
            <a:solidFill>
              <a:schemeClr val="accent1"/>
            </a:solidFill>
            <a:ln w="3770" cap="flat">
              <a:noFill/>
              <a:prstDash val="solid"/>
              <a:miter/>
            </a:ln>
          </p:spPr>
          <p:txBody>
            <a:bodyPr rtlCol="0" anchor="ctr"/>
            <a:lstStyle/>
            <a:p>
              <a:endParaRPr lang="en-ID" dirty="0">
                <a:cs typeface="Manrope SemiBold" charset="0"/>
              </a:endParaRPr>
            </a:p>
          </p:txBody>
        </p:sp>
        <p:sp>
          <p:nvSpPr>
            <p:cNvPr id="41" name="TextBox 64"/>
            <p:cNvSpPr txBox="1"/>
            <p:nvPr/>
          </p:nvSpPr>
          <p:spPr>
            <a:xfrm>
              <a:off x="6093216" y="1919122"/>
              <a:ext cx="6400792" cy="1966331"/>
            </a:xfrm>
            <a:prstGeom prst="rect">
              <a:avLst/>
            </a:prstGeom>
            <a:noFill/>
          </p:spPr>
          <p:txBody>
            <a:bodyPr wrap="square" rtlCol="0">
              <a:noAutofit/>
            </a:bodyPr>
            <a:lstStyle/>
            <a:p>
              <a:pPr algn="l"/>
              <a:r>
                <a:rPr lang="en-US" altLang="zh-CN" sz="1600" b="1" u="sng" dirty="0">
                  <a:solidFill>
                    <a:schemeClr val="accent2"/>
                  </a:solidFill>
                  <a:ea typeface="MuseoModerno Black" pitchFamily="2" charset="0"/>
                  <a:cs typeface="+mn-lt"/>
                </a:rPr>
                <a:t>Introduction:</a:t>
              </a:r>
            </a:p>
            <a:p>
              <a:pPr algn="l"/>
              <a:r>
                <a:rPr lang="en-US" altLang="zh-CN" sz="1600" dirty="0">
                  <a:solidFill>
                    <a:schemeClr val="accent2"/>
                  </a:solidFill>
                  <a:ea typeface="MuseoModerno Black" pitchFamily="2" charset="0"/>
                  <a:cs typeface="+mn-lt"/>
                </a:rPr>
                <a:t> </a:t>
              </a:r>
            </a:p>
            <a:p>
              <a:pPr algn="l"/>
              <a:r>
                <a:rPr lang="en-IN" altLang="en-US" sz="1600" dirty="0">
                  <a:solidFill>
                    <a:schemeClr val="accent2"/>
                  </a:solidFill>
                  <a:ea typeface="MuseoModerno Black" pitchFamily="2" charset="0"/>
                  <a:cs typeface="+mn-lt"/>
                </a:rPr>
                <a:t>K</a:t>
              </a:r>
              <a:r>
                <a:rPr lang="en-US" altLang="zh-CN" sz="1600" dirty="0">
                  <a:solidFill>
                    <a:schemeClr val="accent2"/>
                  </a:solidFill>
                  <a:ea typeface="MuseoModerno Black" pitchFamily="2" charset="0"/>
                  <a:cs typeface="+mn-lt"/>
                </a:rPr>
                <a:t>nowing how customers behave is super important</a:t>
              </a:r>
              <a:r>
                <a:rPr lang="en-IN" altLang="en-US" sz="1600" dirty="0">
                  <a:solidFill>
                    <a:schemeClr val="accent2"/>
                  </a:solidFill>
                  <a:ea typeface="MuseoModerno Black" pitchFamily="2" charset="0"/>
                  <a:cs typeface="+mn-lt"/>
                </a:rPr>
                <a:t> in retail business</a:t>
              </a:r>
              <a:r>
                <a:rPr lang="en-US" altLang="zh-CN" sz="1600" dirty="0">
                  <a:solidFill>
                    <a:schemeClr val="accent2"/>
                  </a:solidFill>
                  <a:ea typeface="MuseoModerno Black" pitchFamily="2" charset="0"/>
                  <a:cs typeface="+mn-lt"/>
                </a:rPr>
                <a:t>.</a:t>
              </a:r>
              <a:r>
                <a:rPr lang="en-IN" altLang="en-US" sz="1600" dirty="0">
                  <a:solidFill>
                    <a:schemeClr val="accent2"/>
                  </a:solidFill>
                  <a:ea typeface="MuseoModerno Black" pitchFamily="2" charset="0"/>
                  <a:cs typeface="+mn-lt"/>
                </a:rPr>
                <a:t>And us</a:t>
              </a:r>
              <a:r>
                <a:rPr lang="en-US" altLang="zh-CN" sz="1600" dirty="0">
                  <a:solidFill>
                    <a:schemeClr val="accent2"/>
                  </a:solidFill>
                  <a:ea typeface="MuseoModerno Black" pitchFamily="2" charset="0"/>
                  <a:cs typeface="+mn-lt"/>
                </a:rPr>
                <a:t>ing data to understand customer habits can really help improve marketing and make campaigns work better.</a:t>
              </a:r>
            </a:p>
            <a:p>
              <a:pPr algn="l"/>
              <a:endParaRPr lang="en-US" altLang="zh-CN" sz="1600" dirty="0">
                <a:solidFill>
                  <a:schemeClr val="accent2"/>
                </a:solidFill>
                <a:ea typeface="MuseoModerno Black" pitchFamily="2" charset="0"/>
                <a:cs typeface="+mn-lt"/>
              </a:endParaRPr>
            </a:p>
            <a:p>
              <a:pPr algn="l"/>
              <a:endParaRPr lang="en-US" altLang="zh-CN" sz="1600" dirty="0">
                <a:solidFill>
                  <a:schemeClr val="accent2"/>
                </a:solidFill>
                <a:ea typeface="MuseoModerno Black" pitchFamily="2" charset="0"/>
                <a:cs typeface="+mn-lt"/>
              </a:endParaRPr>
            </a:p>
            <a:p>
              <a:pPr algn="l"/>
              <a:endParaRPr lang="en-US" altLang="zh-CN" sz="1600" dirty="0">
                <a:solidFill>
                  <a:schemeClr val="accent2"/>
                </a:solidFill>
                <a:ea typeface="MuseoModerno Black" pitchFamily="2" charset="0"/>
                <a:cs typeface="+mn-lt"/>
              </a:endParaRPr>
            </a:p>
            <a:p>
              <a:pPr algn="l"/>
              <a:endParaRPr lang="en-US" altLang="zh-CN" sz="1600" dirty="0">
                <a:solidFill>
                  <a:schemeClr val="accent2"/>
                </a:solidFill>
                <a:ea typeface="MuseoModerno Black" pitchFamily="2" charset="0"/>
                <a:cs typeface="+mn-lt"/>
              </a:endParaRPr>
            </a:p>
            <a:p>
              <a:pPr algn="l"/>
              <a:endParaRPr lang="en-US" altLang="zh-CN" sz="1600" dirty="0">
                <a:solidFill>
                  <a:schemeClr val="accent2"/>
                </a:solidFill>
                <a:ea typeface="MuseoModerno Black" pitchFamily="2" charset="0"/>
                <a:cs typeface="+mn-lt"/>
              </a:endParaRPr>
            </a:p>
          </p:txBody>
        </p:sp>
        <p:sp>
          <p:nvSpPr>
            <p:cNvPr id="44" name="Rectangle 67"/>
            <p:cNvSpPr/>
            <p:nvPr/>
          </p:nvSpPr>
          <p:spPr>
            <a:xfrm>
              <a:off x="7282406" y="3339265"/>
              <a:ext cx="3411459" cy="388576"/>
            </a:xfrm>
            <a:prstGeom prst="rect">
              <a:avLst/>
            </a:prstGeom>
          </p:spPr>
          <p:txBody>
            <a:bodyPr wrap="square">
              <a:spAutoFit/>
            </a:bodyPr>
            <a:lstStyle/>
            <a:p>
              <a:pPr>
                <a:lnSpc>
                  <a:spcPct val="150000"/>
                </a:lnSpc>
                <a:spcBef>
                  <a:spcPts val="1200"/>
                </a:spcBef>
              </a:pPr>
              <a:endParaRPr lang="en-US" sz="1200" dirty="0">
                <a:solidFill>
                  <a:schemeClr val="bg1"/>
                </a:solidFill>
                <a:cs typeface="Manrope SemiBold" charset="0"/>
              </a:endParaRPr>
            </a:p>
          </p:txBody>
        </p:sp>
        <p:sp>
          <p:nvSpPr>
            <p:cNvPr id="47" name="Rectangle 67"/>
            <p:cNvSpPr/>
            <p:nvPr/>
          </p:nvSpPr>
          <p:spPr>
            <a:xfrm>
              <a:off x="3820026" y="4331621"/>
              <a:ext cx="8434789" cy="2608050"/>
            </a:xfrm>
            <a:prstGeom prst="rect">
              <a:avLst/>
            </a:prstGeom>
          </p:spPr>
          <p:txBody>
            <a:bodyPr wrap="square">
              <a:spAutoFit/>
            </a:bodyPr>
            <a:lstStyle/>
            <a:p>
              <a:pPr>
                <a:lnSpc>
                  <a:spcPct val="150000"/>
                </a:lnSpc>
                <a:spcBef>
                  <a:spcPts val="1200"/>
                </a:spcBef>
              </a:pPr>
              <a:r>
                <a:rPr lang="en-US" altLang="zh-CN" dirty="0">
                  <a:solidFill>
                    <a:schemeClr val="bg1"/>
                  </a:solidFill>
                  <a:cs typeface="Manrope SemiBold" charset="0"/>
                </a:rPr>
                <a:t>Our main goal is to look at the data to understand how customers act and respond to marketing. By doing this, our client wants to make their marketing campaigns better so they can get more customers involved and make more money. We'll tr</a:t>
              </a:r>
              <a:r>
                <a:rPr lang="en-IN" altLang="en-US" dirty="0">
                  <a:solidFill>
                    <a:schemeClr val="bg1"/>
                  </a:solidFill>
                  <a:cs typeface="Manrope SemiBold" charset="0"/>
                </a:rPr>
                <a:t>ied</a:t>
              </a:r>
              <a:r>
                <a:rPr lang="en-US" altLang="zh-CN" dirty="0">
                  <a:solidFill>
                    <a:schemeClr val="bg1"/>
                  </a:solidFill>
                  <a:cs typeface="Manrope SemiBold" charset="0"/>
                </a:rPr>
                <a:t> to find out which types of customers like certain campaigns, how things lik</a:t>
              </a:r>
              <a:r>
                <a:rPr lang="en-IN" altLang="en-US" dirty="0">
                  <a:solidFill>
                    <a:schemeClr val="bg1"/>
                  </a:solidFill>
                  <a:cs typeface="Manrope SemiBold" charset="0"/>
                </a:rPr>
                <a:t>e </a:t>
              </a:r>
              <a:r>
                <a:rPr lang="en-US" altLang="zh-CN" dirty="0">
                  <a:solidFill>
                    <a:schemeClr val="bg1"/>
                  </a:solidFill>
                  <a:cs typeface="Manrope SemiBold" charset="0"/>
                </a:rPr>
                <a:t> education</a:t>
              </a:r>
              <a:r>
                <a:rPr lang="en-IN" altLang="en-US" dirty="0">
                  <a:solidFill>
                    <a:schemeClr val="bg1"/>
                  </a:solidFill>
                  <a:cs typeface="Manrope SemiBold" charset="0"/>
                </a:rPr>
                <a:t>,martial status</a:t>
              </a:r>
              <a:r>
                <a:rPr lang="en-US" altLang="zh-CN" dirty="0">
                  <a:solidFill>
                    <a:schemeClr val="bg1"/>
                  </a:solidFill>
                  <a:cs typeface="Manrope SemiBold" charset="0"/>
                </a:rPr>
                <a:t> affect what they buy, and if past marketing efforts worked well.</a:t>
              </a:r>
            </a:p>
          </p:txBody>
        </p:sp>
        <p:sp>
          <p:nvSpPr>
            <p:cNvPr id="48" name="TextBox 68"/>
            <p:cNvSpPr txBox="1"/>
            <p:nvPr/>
          </p:nvSpPr>
          <p:spPr>
            <a:xfrm>
              <a:off x="4372102" y="3888763"/>
              <a:ext cx="2201486" cy="402421"/>
            </a:xfrm>
            <a:prstGeom prst="rect">
              <a:avLst/>
            </a:prstGeom>
            <a:noFill/>
          </p:spPr>
          <p:txBody>
            <a:bodyPr wrap="square" rtlCol="0">
              <a:spAutoFit/>
            </a:bodyPr>
            <a:lstStyle/>
            <a:p>
              <a:r>
                <a:rPr lang="en-IN" altLang="zh-CN" sz="2000" u="sng" dirty="0">
                  <a:solidFill>
                    <a:schemeClr val="bg1"/>
                  </a:solidFill>
                  <a:latin typeface="MuseoModerno Black" pitchFamily="2" charset="0"/>
                  <a:ea typeface="MuseoModerno Black" pitchFamily="2" charset="0"/>
                  <a:cs typeface="Manrope SemiBold" charset="0"/>
                </a:rPr>
                <a:t>objective:</a:t>
              </a:r>
            </a:p>
          </p:txBody>
        </p:sp>
        <p:sp>
          <p:nvSpPr>
            <p:cNvPr id="61" name="Graphic 28" descr="Books"/>
            <p:cNvSpPr/>
            <p:nvPr/>
          </p:nvSpPr>
          <p:spPr>
            <a:xfrm>
              <a:off x="3764304" y="3952961"/>
              <a:ext cx="486282" cy="473266"/>
            </a:xfrm>
            <a:custGeom>
              <a:avLst/>
              <a:gdLst>
                <a:gd name="T0" fmla="*/ 9380 w 13153"/>
                <a:gd name="T1" fmla="*/ 0 h 12800"/>
                <a:gd name="T2" fmla="*/ 5565 w 13153"/>
                <a:gd name="T3" fmla="*/ 2712 h 12800"/>
                <a:gd name="T4" fmla="*/ 5538 w 13153"/>
                <a:gd name="T5" fmla="*/ 2738 h 12800"/>
                <a:gd name="T6" fmla="*/ 1407 w 13153"/>
                <a:gd name="T7" fmla="*/ 6902 h 12800"/>
                <a:gd name="T8" fmla="*/ 62 w 13153"/>
                <a:gd name="T9" fmla="*/ 10988 h 12800"/>
                <a:gd name="T10" fmla="*/ 1402 w 13153"/>
                <a:gd name="T11" fmla="*/ 12800 h 12800"/>
                <a:gd name="T12" fmla="*/ 5256 w 13153"/>
                <a:gd name="T13" fmla="*/ 11833 h 12800"/>
                <a:gd name="T14" fmla="*/ 12043 w 13153"/>
                <a:gd name="T15" fmla="*/ 5274 h 12800"/>
                <a:gd name="T16" fmla="*/ 6406 w 13153"/>
                <a:gd name="T17" fmla="*/ 9518 h 12800"/>
                <a:gd name="T18" fmla="*/ 9900 w 13153"/>
                <a:gd name="T19" fmla="*/ 4686 h 12800"/>
                <a:gd name="T20" fmla="*/ 9496 w 13153"/>
                <a:gd name="T21" fmla="*/ 6696 h 12800"/>
                <a:gd name="T22" fmla="*/ 6410 w 13153"/>
                <a:gd name="T23" fmla="*/ 9817 h 12800"/>
                <a:gd name="T24" fmla="*/ 5917 w 13153"/>
                <a:gd name="T25" fmla="*/ 8102 h 12800"/>
                <a:gd name="T26" fmla="*/ 4571 w 13153"/>
                <a:gd name="T27" fmla="*/ 6814 h 12800"/>
                <a:gd name="T28" fmla="*/ 9223 w 13153"/>
                <a:gd name="T29" fmla="*/ 3576 h 12800"/>
                <a:gd name="T30" fmla="*/ 5917 w 13153"/>
                <a:gd name="T31" fmla="*/ 8102 h 12800"/>
                <a:gd name="T32" fmla="*/ 3047 w 13153"/>
                <a:gd name="T33" fmla="*/ 6385 h 12800"/>
                <a:gd name="T34" fmla="*/ 7963 w 13153"/>
                <a:gd name="T35" fmla="*/ 2856 h 12800"/>
                <a:gd name="T36" fmla="*/ 1667 w 13153"/>
                <a:gd name="T37" fmla="*/ 11949 h 12800"/>
                <a:gd name="T38" fmla="*/ 800 w 13153"/>
                <a:gd name="T39" fmla="*/ 11400 h 12800"/>
                <a:gd name="T40" fmla="*/ 1262 w 13153"/>
                <a:gd name="T41" fmla="*/ 9650 h 12800"/>
                <a:gd name="T42" fmla="*/ 3156 w 13153"/>
                <a:gd name="T43" fmla="*/ 11559 h 12800"/>
                <a:gd name="T44" fmla="*/ 3550 w 13153"/>
                <a:gd name="T45" fmla="*/ 11455 h 12800"/>
                <a:gd name="T46" fmla="*/ 1374 w 13153"/>
                <a:gd name="T47" fmla="*/ 9240 h 12800"/>
                <a:gd name="T48" fmla="*/ 1929 w 13153"/>
                <a:gd name="T49" fmla="*/ 7524 h 12800"/>
                <a:gd name="T50" fmla="*/ 5171 w 13153"/>
                <a:gd name="T51" fmla="*/ 11004 h 12800"/>
                <a:gd name="T52" fmla="*/ 3550 w 13153"/>
                <a:gd name="T53" fmla="*/ 11455 h 12800"/>
                <a:gd name="T54" fmla="*/ 10803 w 13153"/>
                <a:gd name="T55" fmla="*/ 5388 h 12800"/>
                <a:gd name="T56" fmla="*/ 9788 w 13153"/>
                <a:gd name="T57" fmla="*/ 3010 h 12800"/>
                <a:gd name="T58" fmla="*/ 8079 w 13153"/>
                <a:gd name="T59" fmla="*/ 1314 h 12800"/>
                <a:gd name="T60" fmla="*/ 11193 w 13153"/>
                <a:gd name="T61" fmla="*/ 1598 h 12800"/>
                <a:gd name="T62" fmla="*/ 11476 w 13153"/>
                <a:gd name="T63" fmla="*/ 4709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153" h="12800">
                  <a:moveTo>
                    <a:pt x="11758" y="1032"/>
                  </a:moveTo>
                  <a:cubicBezTo>
                    <a:pt x="11100" y="375"/>
                    <a:pt x="10234" y="0"/>
                    <a:pt x="9380" y="0"/>
                  </a:cubicBezTo>
                  <a:cubicBezTo>
                    <a:pt x="8659" y="0"/>
                    <a:pt x="7996" y="267"/>
                    <a:pt x="7512" y="751"/>
                  </a:cubicBezTo>
                  <a:lnTo>
                    <a:pt x="5565" y="2712"/>
                  </a:lnTo>
                  <a:cubicBezTo>
                    <a:pt x="5559" y="2718"/>
                    <a:pt x="5552" y="2722"/>
                    <a:pt x="5546" y="2728"/>
                  </a:cubicBezTo>
                  <a:cubicBezTo>
                    <a:pt x="5543" y="2731"/>
                    <a:pt x="5541" y="2735"/>
                    <a:pt x="5538" y="2738"/>
                  </a:cubicBezTo>
                  <a:lnTo>
                    <a:pt x="5538" y="2739"/>
                  </a:lnTo>
                  <a:lnTo>
                    <a:pt x="1407" y="6902"/>
                  </a:lnTo>
                  <a:cubicBezTo>
                    <a:pt x="1216" y="7092"/>
                    <a:pt x="1078" y="7327"/>
                    <a:pt x="1002" y="7584"/>
                  </a:cubicBezTo>
                  <a:lnTo>
                    <a:pt x="62" y="10988"/>
                  </a:lnTo>
                  <a:cubicBezTo>
                    <a:pt x="61" y="10997"/>
                    <a:pt x="0" y="11264"/>
                    <a:pt x="0" y="11400"/>
                  </a:cubicBezTo>
                  <a:cubicBezTo>
                    <a:pt x="0" y="12173"/>
                    <a:pt x="628" y="12800"/>
                    <a:pt x="1402" y="12800"/>
                  </a:cubicBezTo>
                  <a:cubicBezTo>
                    <a:pt x="1556" y="12800"/>
                    <a:pt x="1854" y="12726"/>
                    <a:pt x="1864" y="12725"/>
                  </a:cubicBezTo>
                  <a:lnTo>
                    <a:pt x="5256" y="11833"/>
                  </a:lnTo>
                  <a:cubicBezTo>
                    <a:pt x="5513" y="11757"/>
                    <a:pt x="5747" y="11618"/>
                    <a:pt x="5938" y="11427"/>
                  </a:cubicBezTo>
                  <a:lnTo>
                    <a:pt x="12043" y="5274"/>
                  </a:lnTo>
                  <a:cubicBezTo>
                    <a:pt x="13153" y="4162"/>
                    <a:pt x="13028" y="2300"/>
                    <a:pt x="11758" y="1032"/>
                  </a:cubicBezTo>
                  <a:close/>
                  <a:moveTo>
                    <a:pt x="6406" y="9518"/>
                  </a:moveTo>
                  <a:cubicBezTo>
                    <a:pt x="6373" y="9157"/>
                    <a:pt x="6271" y="8803"/>
                    <a:pt x="6118" y="8467"/>
                  </a:cubicBezTo>
                  <a:lnTo>
                    <a:pt x="9900" y="4686"/>
                  </a:lnTo>
                  <a:cubicBezTo>
                    <a:pt x="10131" y="5416"/>
                    <a:pt x="10012" y="6180"/>
                    <a:pt x="9506" y="6687"/>
                  </a:cubicBezTo>
                  <a:cubicBezTo>
                    <a:pt x="9502" y="6690"/>
                    <a:pt x="9498" y="6692"/>
                    <a:pt x="9496" y="6696"/>
                  </a:cubicBezTo>
                  <a:lnTo>
                    <a:pt x="9501" y="6701"/>
                  </a:lnTo>
                  <a:lnTo>
                    <a:pt x="6410" y="9817"/>
                  </a:lnTo>
                  <a:cubicBezTo>
                    <a:pt x="6410" y="9717"/>
                    <a:pt x="6415" y="9620"/>
                    <a:pt x="6406" y="9518"/>
                  </a:cubicBezTo>
                  <a:close/>
                  <a:moveTo>
                    <a:pt x="5917" y="8102"/>
                  </a:moveTo>
                  <a:cubicBezTo>
                    <a:pt x="5768" y="7857"/>
                    <a:pt x="5598" y="7620"/>
                    <a:pt x="5388" y="7411"/>
                  </a:cubicBezTo>
                  <a:cubicBezTo>
                    <a:pt x="5144" y="7166"/>
                    <a:pt x="4864" y="6975"/>
                    <a:pt x="4571" y="6814"/>
                  </a:cubicBezTo>
                  <a:lnTo>
                    <a:pt x="8384" y="3001"/>
                  </a:lnTo>
                  <a:cubicBezTo>
                    <a:pt x="8683" y="3134"/>
                    <a:pt x="8970" y="3323"/>
                    <a:pt x="9223" y="3576"/>
                  </a:cubicBezTo>
                  <a:cubicBezTo>
                    <a:pt x="9439" y="3792"/>
                    <a:pt x="9606" y="4034"/>
                    <a:pt x="9735" y="4285"/>
                  </a:cubicBezTo>
                  <a:lnTo>
                    <a:pt x="5917" y="8102"/>
                  </a:lnTo>
                  <a:close/>
                  <a:moveTo>
                    <a:pt x="4194" y="6625"/>
                  </a:moveTo>
                  <a:cubicBezTo>
                    <a:pt x="3824" y="6476"/>
                    <a:pt x="3436" y="6390"/>
                    <a:pt x="3047" y="6385"/>
                  </a:cubicBezTo>
                  <a:lnTo>
                    <a:pt x="6128" y="3280"/>
                  </a:lnTo>
                  <a:cubicBezTo>
                    <a:pt x="6600" y="2820"/>
                    <a:pt x="7287" y="2688"/>
                    <a:pt x="7963" y="2856"/>
                  </a:cubicBezTo>
                  <a:lnTo>
                    <a:pt x="4194" y="6625"/>
                  </a:lnTo>
                  <a:close/>
                  <a:moveTo>
                    <a:pt x="1667" y="11949"/>
                  </a:moveTo>
                  <a:cubicBezTo>
                    <a:pt x="1623" y="11959"/>
                    <a:pt x="1488" y="11994"/>
                    <a:pt x="1396" y="12000"/>
                  </a:cubicBezTo>
                  <a:cubicBezTo>
                    <a:pt x="1067" y="11996"/>
                    <a:pt x="800" y="11729"/>
                    <a:pt x="800" y="11400"/>
                  </a:cubicBezTo>
                  <a:cubicBezTo>
                    <a:pt x="805" y="11333"/>
                    <a:pt x="832" y="11217"/>
                    <a:pt x="841" y="11175"/>
                  </a:cubicBezTo>
                  <a:lnTo>
                    <a:pt x="1262" y="9650"/>
                  </a:lnTo>
                  <a:cubicBezTo>
                    <a:pt x="1719" y="9637"/>
                    <a:pt x="2211" y="9815"/>
                    <a:pt x="2598" y="10203"/>
                  </a:cubicBezTo>
                  <a:cubicBezTo>
                    <a:pt x="2991" y="10595"/>
                    <a:pt x="3176" y="11096"/>
                    <a:pt x="3156" y="11559"/>
                  </a:cubicBezTo>
                  <a:lnTo>
                    <a:pt x="1667" y="11949"/>
                  </a:lnTo>
                  <a:close/>
                  <a:moveTo>
                    <a:pt x="3550" y="11455"/>
                  </a:moveTo>
                  <a:cubicBezTo>
                    <a:pt x="3540" y="10918"/>
                    <a:pt x="3322" y="10360"/>
                    <a:pt x="2881" y="9920"/>
                  </a:cubicBezTo>
                  <a:cubicBezTo>
                    <a:pt x="2464" y="9502"/>
                    <a:pt x="1918" y="9262"/>
                    <a:pt x="1374" y="9240"/>
                  </a:cubicBezTo>
                  <a:lnTo>
                    <a:pt x="1773" y="7797"/>
                  </a:lnTo>
                  <a:cubicBezTo>
                    <a:pt x="1802" y="7701"/>
                    <a:pt x="1859" y="7606"/>
                    <a:pt x="1929" y="7524"/>
                  </a:cubicBezTo>
                  <a:cubicBezTo>
                    <a:pt x="2732" y="6949"/>
                    <a:pt x="3966" y="7119"/>
                    <a:pt x="4823" y="7977"/>
                  </a:cubicBezTo>
                  <a:cubicBezTo>
                    <a:pt x="5730" y="8883"/>
                    <a:pt x="5870" y="10211"/>
                    <a:pt x="5171" y="11004"/>
                  </a:cubicBezTo>
                  <a:cubicBezTo>
                    <a:pt x="5125" y="11028"/>
                    <a:pt x="5078" y="11052"/>
                    <a:pt x="5028" y="11066"/>
                  </a:cubicBezTo>
                  <a:lnTo>
                    <a:pt x="3550" y="11455"/>
                  </a:lnTo>
                  <a:close/>
                  <a:moveTo>
                    <a:pt x="11476" y="4709"/>
                  </a:moveTo>
                  <a:lnTo>
                    <a:pt x="10803" y="5388"/>
                  </a:lnTo>
                  <a:cubicBezTo>
                    <a:pt x="10803" y="5297"/>
                    <a:pt x="10814" y="5210"/>
                    <a:pt x="10805" y="5118"/>
                  </a:cubicBezTo>
                  <a:cubicBezTo>
                    <a:pt x="10735" y="4344"/>
                    <a:pt x="10374" y="3596"/>
                    <a:pt x="9788" y="3010"/>
                  </a:cubicBezTo>
                  <a:cubicBezTo>
                    <a:pt x="9136" y="2358"/>
                    <a:pt x="8272" y="1984"/>
                    <a:pt x="7417" y="1982"/>
                  </a:cubicBezTo>
                  <a:lnTo>
                    <a:pt x="8079" y="1314"/>
                  </a:lnTo>
                  <a:cubicBezTo>
                    <a:pt x="8411" y="983"/>
                    <a:pt x="8874" y="800"/>
                    <a:pt x="9380" y="800"/>
                  </a:cubicBezTo>
                  <a:cubicBezTo>
                    <a:pt x="10023" y="800"/>
                    <a:pt x="10684" y="1091"/>
                    <a:pt x="11193" y="1598"/>
                  </a:cubicBezTo>
                  <a:cubicBezTo>
                    <a:pt x="11670" y="2074"/>
                    <a:pt x="11954" y="2666"/>
                    <a:pt x="11995" y="3265"/>
                  </a:cubicBezTo>
                  <a:cubicBezTo>
                    <a:pt x="12033" y="3824"/>
                    <a:pt x="11848" y="4336"/>
                    <a:pt x="11476" y="4709"/>
                  </a:cubicBezTo>
                  <a:close/>
                </a:path>
              </a:pathLst>
            </a:custGeom>
            <a:solidFill>
              <a:schemeClr val="bg1"/>
            </a:solidFill>
            <a:ln w="3076"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D" dirty="0">
                <a:solidFill>
                  <a:schemeClr val="bg1"/>
                </a:solidFill>
                <a:cs typeface="Manrope SemiBold" charset="0"/>
              </a:endParaRPr>
            </a:p>
          </p:txBody>
        </p:sp>
      </p:grpSp>
      <p:sp>
        <p:nvSpPr>
          <p:cNvPr id="57" name="矩形 56"/>
          <p:cNvSpPr/>
          <p:nvPr/>
        </p:nvSpPr>
        <p:spPr>
          <a:xfrm>
            <a:off x="396875" y="325120"/>
            <a:ext cx="7641590" cy="1084580"/>
          </a:xfrm>
          <a:prstGeom prst="rect">
            <a:avLst/>
          </a:prstGeom>
        </p:spPr>
        <p:txBody>
          <a:bodyPr wrap="square">
            <a:noAutofit/>
          </a:bodyPr>
          <a:lstStyle/>
          <a:p>
            <a:pPr algn="l"/>
            <a:r>
              <a:rPr lang="en-US" altLang="zh-CN" sz="3200" dirty="0">
                <a:solidFill>
                  <a:srgbClr val="E16E67"/>
                </a:solidFill>
                <a:latin typeface="MuseoModerno Black" pitchFamily="2" charset="0"/>
                <a:ea typeface="+mj-ea"/>
                <a:cs typeface="MuseoModerno Black" pitchFamily="2" charset="0"/>
              </a:rPr>
              <a:t>Business</a:t>
            </a:r>
            <a:r>
              <a:rPr lang="en-IN" altLang="en-US" sz="3200" dirty="0">
                <a:solidFill>
                  <a:srgbClr val="E16E67"/>
                </a:solidFill>
                <a:latin typeface="MuseoModerno Black" pitchFamily="2" charset="0"/>
                <a:ea typeface="+mj-ea"/>
                <a:cs typeface="MuseoModerno Black" pitchFamily="2" charset="0"/>
              </a:rPr>
              <a:t> </a:t>
            </a:r>
            <a:r>
              <a:rPr lang="en-US" altLang="zh-CN" sz="3200" dirty="0">
                <a:solidFill>
                  <a:srgbClr val="E16E67"/>
                </a:solidFill>
                <a:latin typeface="MuseoModerno Black" pitchFamily="2" charset="0"/>
                <a:ea typeface="+mj-ea"/>
                <a:cs typeface="MuseoModerno Black" pitchFamily="2" charset="0"/>
              </a:rPr>
              <a:t>Understanding</a:t>
            </a:r>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37"/>
          <p:cNvSpPr txBox="1"/>
          <p:nvPr/>
        </p:nvSpPr>
        <p:spPr>
          <a:xfrm>
            <a:off x="-495935" y="666115"/>
            <a:ext cx="410845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altLang="zh-CN" dirty="0">
                <a:solidFill>
                  <a:schemeClr val="accent2"/>
                </a:solidFill>
                <a:latin typeface="MuseoModerno Black" pitchFamily="2" charset="0"/>
                <a:ea typeface="MuseoModerno Black" pitchFamily="2" charset="0"/>
                <a:cs typeface="+mn-ea"/>
                <a:sym typeface="+mn-lt"/>
              </a:rPr>
              <a:t>Behavioral Analysis:</a:t>
            </a:r>
          </a:p>
        </p:txBody>
      </p:sp>
      <p:sp>
        <p:nvSpPr>
          <p:cNvPr id="18" name="文本框 38"/>
          <p:cNvSpPr txBox="1"/>
          <p:nvPr/>
        </p:nvSpPr>
        <p:spPr>
          <a:xfrm>
            <a:off x="7480300" y="864235"/>
            <a:ext cx="4495165" cy="518414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gn="l">
              <a:lnSpc>
                <a:spcPct val="150000"/>
              </a:lnSpc>
              <a:buFont typeface="Arial" panose="020B0604020202020204" pitchFamily="34" charset="0"/>
              <a:buChar char="•"/>
            </a:pPr>
            <a:r>
              <a:rPr lang="en-US" altLang="zh-CN" sz="1200">
                <a:solidFill>
                  <a:schemeClr val="tx1"/>
                </a:solidFill>
                <a:cs typeface="+mn-ea"/>
                <a:sym typeface="+mn-lt"/>
              </a:rPr>
              <a:t> Upon examining the distributions of various numerical variables,</a:t>
            </a:r>
            <a:r>
              <a:rPr lang="en-US" altLang="zh-CN" sz="1200" i="1">
                <a:solidFill>
                  <a:schemeClr val="tx1"/>
                </a:solidFill>
                <a:cs typeface="+mn-ea"/>
                <a:sym typeface="+mn-lt"/>
              </a:rPr>
              <a:t> MntWines, </a:t>
            </a:r>
            <a:r>
              <a:rPr lang="en-US" altLang="zh-CN" sz="1200" i="1">
                <a:solidFill>
                  <a:schemeClr val="tx1"/>
                </a:solidFill>
                <a:latin typeface="+mn-ea"/>
                <a:cs typeface="+mn-ea"/>
                <a:sym typeface="+mn-lt"/>
              </a:rPr>
              <a:t>MntFruits</a:t>
            </a:r>
            <a:r>
              <a:rPr lang="en-US" altLang="zh-CN" sz="1200" i="1">
                <a:solidFill>
                  <a:schemeClr val="tx1"/>
                </a:solidFill>
                <a:cs typeface="+mn-ea"/>
                <a:sym typeface="+mn-lt"/>
              </a:rPr>
              <a:t>, MntMeatProducts, MntFishProducts, MntSweetProducts, and MntGoldProds </a:t>
            </a:r>
            <a:r>
              <a:rPr lang="en-US" altLang="zh-CN" sz="1200">
                <a:solidFill>
                  <a:schemeClr val="tx1"/>
                </a:solidFill>
                <a:cs typeface="+mn-ea"/>
                <a:sym typeface="+mn-lt"/>
              </a:rPr>
              <a:t>showcase a distinctive</a:t>
            </a:r>
            <a:r>
              <a:rPr lang="en-US" altLang="zh-CN" sz="1200" b="1">
                <a:solidFill>
                  <a:schemeClr val="tx1"/>
                </a:solidFill>
                <a:effectLst>
                  <a:outerShdw blurRad="38100" dist="19050" dir="2700000" algn="tl" rotWithShape="0">
                    <a:schemeClr val="dk1">
                      <a:alpha val="40000"/>
                    </a:schemeClr>
                  </a:outerShdw>
                </a:effectLst>
                <a:cs typeface="+mn-ea"/>
                <a:sym typeface="+mn-lt"/>
              </a:rPr>
              <a:t> </a:t>
            </a:r>
            <a:r>
              <a:rPr lang="en-US" altLang="zh-CN" sz="1200" b="1">
                <a:solidFill>
                  <a:srgbClr val="E16E67"/>
                </a:solidFill>
                <a:effectLst>
                  <a:outerShdw blurRad="38100" dist="19050" dir="2700000" algn="tl" rotWithShape="0">
                    <a:schemeClr val="dk1">
                      <a:alpha val="40000"/>
                    </a:schemeClr>
                  </a:outerShdw>
                </a:effectLst>
                <a:cs typeface="+mn-ea"/>
                <a:sym typeface="+mn-lt"/>
              </a:rPr>
              <a:t>right-skewed distribution</a:t>
            </a:r>
            <a:r>
              <a:rPr lang="en-US" altLang="zh-CN" sz="1200" b="1">
                <a:solidFill>
                  <a:schemeClr val="tx1"/>
                </a:solidFill>
                <a:cs typeface="+mn-ea"/>
                <a:sym typeface="+mn-lt"/>
              </a:rPr>
              <a:t>.</a:t>
            </a:r>
            <a:r>
              <a:rPr lang="en-US" altLang="zh-CN" sz="1200">
                <a:solidFill>
                  <a:schemeClr val="tx1"/>
                </a:solidFill>
                <a:cs typeface="+mn-ea"/>
                <a:sym typeface="+mn-lt"/>
              </a:rPr>
              <a:t> This inclination towards the higher end of the scale suggests a prevalence of higher expenditu</a:t>
            </a:r>
            <a:r>
              <a:rPr lang="en-IN" altLang="en-US" sz="1200">
                <a:solidFill>
                  <a:schemeClr val="tx1"/>
                </a:solidFill>
                <a:cs typeface="+mn-ea"/>
                <a:sym typeface="+mn-lt"/>
              </a:rPr>
              <a:t>re.</a:t>
            </a:r>
            <a:r>
              <a:rPr lang="en-US" altLang="zh-CN" sz="1200">
                <a:solidFill>
                  <a:schemeClr val="tx1"/>
                </a:solidFill>
                <a:cs typeface="+mn-ea"/>
                <a:sym typeface="+mn-lt"/>
              </a:rPr>
              <a:t>Interestingly, the positive skewness manifests in the distributions of </a:t>
            </a:r>
            <a:r>
              <a:rPr lang="en-US" altLang="zh-CN" sz="1200" i="1">
                <a:solidFill>
                  <a:schemeClr val="tx1"/>
                </a:solidFill>
                <a:cs typeface="+mn-ea"/>
                <a:sym typeface="+mn-lt"/>
              </a:rPr>
              <a:t>NumDealsPurchases, NumWebPurchases, NumCatalogPurchases, and NumStorePurchases</a:t>
            </a:r>
            <a:r>
              <a:rPr lang="en-US" altLang="zh-CN" sz="1200">
                <a:solidFill>
                  <a:schemeClr val="tx1"/>
                </a:solidFill>
                <a:cs typeface="+mn-ea"/>
                <a:sym typeface="+mn-lt"/>
              </a:rPr>
              <a:t> too.</a:t>
            </a:r>
          </a:p>
          <a:p>
            <a:pPr algn="l">
              <a:lnSpc>
                <a:spcPct val="150000"/>
              </a:lnSpc>
            </a:pPr>
            <a:endParaRPr lang="en-US" altLang="zh-CN" sz="1200">
              <a:solidFill>
                <a:schemeClr val="tx1"/>
              </a:solidFill>
              <a:cs typeface="+mn-ea"/>
              <a:sym typeface="+mn-lt"/>
            </a:endParaRPr>
          </a:p>
          <a:p>
            <a:pPr marL="171450" indent="-171450" algn="l">
              <a:lnSpc>
                <a:spcPct val="150000"/>
              </a:lnSpc>
              <a:buFont typeface="Arial" panose="020B0604020202020204" pitchFamily="34" charset="0"/>
              <a:buChar char="•"/>
            </a:pPr>
            <a:r>
              <a:rPr lang="en-US" altLang="zh-CN" sz="1200">
                <a:solidFill>
                  <a:schemeClr val="tx1"/>
                </a:solidFill>
                <a:cs typeface="+mn-ea"/>
                <a:sym typeface="+mn-lt"/>
              </a:rPr>
              <a:t> In contrast the distribution of </a:t>
            </a:r>
            <a:r>
              <a:rPr lang="en-US" altLang="zh-CN" sz="1200" i="1">
                <a:solidFill>
                  <a:schemeClr val="tx1"/>
                </a:solidFill>
                <a:cs typeface="+mn-ea"/>
                <a:sym typeface="+mn-lt"/>
              </a:rPr>
              <a:t>Recency </a:t>
            </a:r>
            <a:r>
              <a:rPr lang="en-US" altLang="zh-CN" sz="1200">
                <a:solidFill>
                  <a:schemeClr val="tx1"/>
                </a:solidFill>
                <a:cs typeface="+mn-ea"/>
                <a:sym typeface="+mn-lt"/>
              </a:rPr>
              <a:t>presents a different narrative. Exhibiting a</a:t>
            </a:r>
            <a:r>
              <a:rPr lang="en-US" altLang="zh-CN" sz="1200" b="1">
                <a:solidFill>
                  <a:schemeClr val="tx1"/>
                </a:solidFill>
                <a:cs typeface="+mn-ea"/>
                <a:sym typeface="+mn-lt"/>
              </a:rPr>
              <a:t> </a:t>
            </a:r>
            <a:r>
              <a:rPr lang="en-US" altLang="zh-CN" sz="1200">
                <a:solidFill>
                  <a:srgbClr val="E16E67"/>
                </a:solidFill>
                <a:effectLst>
                  <a:outerShdw blurRad="38100" dist="19050" dir="2700000" algn="tl" rotWithShape="0">
                    <a:schemeClr val="dk1">
                      <a:alpha val="40000"/>
                    </a:schemeClr>
                  </a:outerShdw>
                </a:effectLst>
                <a:cs typeface="+mn-ea"/>
                <a:sym typeface="+mn-lt"/>
              </a:rPr>
              <a:t>uniform distribution</a:t>
            </a:r>
            <a:r>
              <a:rPr lang="en-US" altLang="zh-CN" sz="1200">
                <a:solidFill>
                  <a:schemeClr val="tx1"/>
                </a:solidFill>
                <a:cs typeface="+mn-ea"/>
                <a:sym typeface="+mn-lt"/>
              </a:rPr>
              <a:t>, this metric suggests a relatively consistent pattern.</a:t>
            </a:r>
          </a:p>
          <a:p>
            <a:pPr algn="l">
              <a:lnSpc>
                <a:spcPct val="150000"/>
              </a:lnSpc>
            </a:pPr>
            <a:endParaRPr lang="en-US" altLang="zh-CN" sz="1200">
              <a:solidFill>
                <a:schemeClr val="tx1"/>
              </a:solidFill>
              <a:cs typeface="+mn-ea"/>
              <a:sym typeface="+mn-lt"/>
            </a:endParaRPr>
          </a:p>
          <a:p>
            <a:pPr marL="171450" indent="-171450" algn="l">
              <a:lnSpc>
                <a:spcPct val="150000"/>
              </a:lnSpc>
              <a:buFont typeface="Arial" panose="020B0604020202020204" pitchFamily="34" charset="0"/>
              <a:buChar char="•"/>
            </a:pPr>
            <a:r>
              <a:rPr lang="en-US" altLang="zh-CN" sz="1200">
                <a:solidFill>
                  <a:schemeClr val="tx1"/>
                </a:solidFill>
                <a:cs typeface="+mn-ea"/>
                <a:sym typeface="+mn-lt"/>
              </a:rPr>
              <a:t>Note that among these observations is the</a:t>
            </a:r>
            <a:r>
              <a:rPr lang="en-US" altLang="zh-CN" sz="1200">
                <a:solidFill>
                  <a:srgbClr val="E16E67"/>
                </a:solidFill>
                <a:effectLst>
                  <a:outerShdw blurRad="38100" dist="19050" dir="2700000" algn="tl" rotWithShape="0">
                    <a:schemeClr val="dk1">
                      <a:alpha val="40000"/>
                    </a:schemeClr>
                  </a:outerShdw>
                </a:effectLst>
                <a:cs typeface="+mn-ea"/>
                <a:sym typeface="+mn-lt"/>
              </a:rPr>
              <a:t> left-skewed distribution</a:t>
            </a:r>
            <a:r>
              <a:rPr lang="en-US" altLang="zh-CN" sz="1200">
                <a:solidFill>
                  <a:schemeClr val="tx1"/>
                </a:solidFill>
                <a:cs typeface="+mn-ea"/>
                <a:sym typeface="+mn-lt"/>
              </a:rPr>
              <a:t> evident in </a:t>
            </a:r>
            <a:r>
              <a:rPr lang="en-US" altLang="zh-CN" sz="1200" i="1">
                <a:solidFill>
                  <a:schemeClr val="tx1"/>
                </a:solidFill>
                <a:cs typeface="+mn-ea"/>
                <a:sym typeface="+mn-lt"/>
              </a:rPr>
              <a:t>NumWebVisitsMonth</a:t>
            </a:r>
            <a:r>
              <a:rPr lang="en-US" altLang="zh-CN" sz="1200">
                <a:solidFill>
                  <a:schemeClr val="tx1"/>
                </a:solidFill>
                <a:cs typeface="+mn-ea"/>
                <a:sym typeface="+mn-lt"/>
              </a:rPr>
              <a:t>. The skewness is leaning towards visitation frequencies.</a:t>
            </a:r>
          </a:p>
        </p:txBody>
      </p:sp>
      <p:pic>
        <p:nvPicPr>
          <p:cNvPr id="2" name="Picture 1" descr="Screenshot 2024-04-04 215508"/>
          <p:cNvPicPr>
            <a:picLocks noChangeAspect="1"/>
          </p:cNvPicPr>
          <p:nvPr/>
        </p:nvPicPr>
        <p:blipFill>
          <a:blip r:embed="rId4"/>
          <a:stretch>
            <a:fillRect/>
          </a:stretch>
        </p:blipFill>
        <p:spPr>
          <a:xfrm>
            <a:off x="344170" y="1220470"/>
            <a:ext cx="6954520" cy="4696460"/>
          </a:xfrm>
          <a:prstGeom prst="rect">
            <a:avLst/>
          </a:prstGeom>
          <a:ln w="25400" cmpd="sng">
            <a:solidFill>
              <a:srgbClr val="C00000"/>
            </a:solidFill>
            <a:prstDash val="solid"/>
          </a:ln>
        </p:spPr>
      </p:pic>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0"/>
            <a:ext cx="12192000" cy="6858000"/>
          </a:xfrm>
          <a:prstGeom prst="rect">
            <a:avLst/>
          </a:prstGeom>
          <a:solidFill>
            <a:srgbClr val="FE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pic>
        <p:nvPicPr>
          <p:cNvPr id="19" name="图形 18"/>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0" y="0"/>
            <a:ext cx="7566660" cy="6858000"/>
          </a:xfrm>
          <a:prstGeom prst="rect">
            <a:avLst/>
          </a:prstGeom>
        </p:spPr>
      </p:pic>
      <p:grpSp>
        <p:nvGrpSpPr>
          <p:cNvPr id="8" name="组合 7"/>
          <p:cNvGrpSpPr/>
          <p:nvPr/>
        </p:nvGrpSpPr>
        <p:grpSpPr>
          <a:xfrm>
            <a:off x="9880600" y="0"/>
            <a:ext cx="2311400" cy="6858000"/>
            <a:chOff x="9880600" y="0"/>
            <a:chExt cx="2311400" cy="6858000"/>
          </a:xfrm>
        </p:grpSpPr>
        <p:pic>
          <p:nvPicPr>
            <p:cNvPr id="7" name="图形 6"/>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flipV="1">
              <a:off x="9880600" y="6808216"/>
              <a:ext cx="2311400" cy="49784"/>
            </a:xfrm>
            <a:prstGeom prst="rect">
              <a:avLst/>
            </a:prstGeom>
          </p:spPr>
        </p:pic>
        <p:pic>
          <p:nvPicPr>
            <p:cNvPr id="4" name="图形 3"/>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464800" y="0"/>
              <a:ext cx="1727200" cy="947445"/>
            </a:xfrm>
            <a:prstGeom prst="rect">
              <a:avLst/>
            </a:prstGeom>
          </p:spPr>
        </p:pic>
      </p:grpSp>
      <p:sp>
        <p:nvSpPr>
          <p:cNvPr id="17" name="Oval 15"/>
          <p:cNvSpPr/>
          <p:nvPr/>
        </p:nvSpPr>
        <p:spPr>
          <a:xfrm>
            <a:off x="11328925" y="203200"/>
            <a:ext cx="394215" cy="395347"/>
          </a:xfrm>
          <a:custGeom>
            <a:avLst/>
            <a:gdLst>
              <a:gd name="T0" fmla="*/ 8992 w 10880"/>
              <a:gd name="T1" fmla="*/ 128 h 10912"/>
              <a:gd name="T2" fmla="*/ 3616 w 10880"/>
              <a:gd name="T3" fmla="*/ 5504 h 10912"/>
              <a:gd name="T4" fmla="*/ 3520 w 10880"/>
              <a:gd name="T5" fmla="*/ 5760 h 10912"/>
              <a:gd name="T6" fmla="*/ 3680 w 10880"/>
              <a:gd name="T7" fmla="*/ 6944 h 10912"/>
              <a:gd name="T8" fmla="*/ 3936 w 10880"/>
              <a:gd name="T9" fmla="*/ 7200 h 10912"/>
              <a:gd name="T10" fmla="*/ 5120 w 10880"/>
              <a:gd name="T11" fmla="*/ 7360 h 10912"/>
              <a:gd name="T12" fmla="*/ 5376 w 10880"/>
              <a:gd name="T13" fmla="*/ 7264 h 10912"/>
              <a:gd name="T14" fmla="*/ 10752 w 10880"/>
              <a:gd name="T15" fmla="*/ 1888 h 10912"/>
              <a:gd name="T16" fmla="*/ 10752 w 10880"/>
              <a:gd name="T17" fmla="*/ 1440 h 10912"/>
              <a:gd name="T18" fmla="*/ 9408 w 10880"/>
              <a:gd name="T19" fmla="*/ 96 h 10912"/>
              <a:gd name="T20" fmla="*/ 8992 w 10880"/>
              <a:gd name="T21" fmla="*/ 128 h 10912"/>
              <a:gd name="T22" fmla="*/ 5088 w 10880"/>
              <a:gd name="T23" fmla="*/ 6752 h 10912"/>
              <a:gd name="T24" fmla="*/ 4288 w 10880"/>
              <a:gd name="T25" fmla="*/ 6624 h 10912"/>
              <a:gd name="T26" fmla="*/ 4160 w 10880"/>
              <a:gd name="T27" fmla="*/ 5824 h 10912"/>
              <a:gd name="T28" fmla="*/ 8288 w 10880"/>
              <a:gd name="T29" fmla="*/ 1696 h 10912"/>
              <a:gd name="T30" fmla="*/ 9184 w 10880"/>
              <a:gd name="T31" fmla="*/ 2592 h 10912"/>
              <a:gd name="T32" fmla="*/ 5088 w 10880"/>
              <a:gd name="T33" fmla="*/ 6752 h 10912"/>
              <a:gd name="T34" fmla="*/ 10112 w 10880"/>
              <a:gd name="T35" fmla="*/ 1696 h 10912"/>
              <a:gd name="T36" fmla="*/ 9664 w 10880"/>
              <a:gd name="T37" fmla="*/ 2144 h 10912"/>
              <a:gd name="T38" fmla="*/ 8768 w 10880"/>
              <a:gd name="T39" fmla="*/ 1248 h 10912"/>
              <a:gd name="T40" fmla="*/ 9216 w 10880"/>
              <a:gd name="T41" fmla="*/ 800 h 10912"/>
              <a:gd name="T42" fmla="*/ 10112 w 10880"/>
              <a:gd name="T43" fmla="*/ 1696 h 10912"/>
              <a:gd name="T44" fmla="*/ 10240 w 10880"/>
              <a:gd name="T45" fmla="*/ 10272 h 10912"/>
              <a:gd name="T46" fmla="*/ 640 w 10880"/>
              <a:gd name="T47" fmla="*/ 10272 h 10912"/>
              <a:gd name="T48" fmla="*/ 640 w 10880"/>
              <a:gd name="T49" fmla="*/ 672 h 10912"/>
              <a:gd name="T50" fmla="*/ 6720 w 10880"/>
              <a:gd name="T51" fmla="*/ 672 h 10912"/>
              <a:gd name="T52" fmla="*/ 7040 w 10880"/>
              <a:gd name="T53" fmla="*/ 352 h 10912"/>
              <a:gd name="T54" fmla="*/ 6720 w 10880"/>
              <a:gd name="T55" fmla="*/ 32 h 10912"/>
              <a:gd name="T56" fmla="*/ 320 w 10880"/>
              <a:gd name="T57" fmla="*/ 32 h 10912"/>
              <a:gd name="T58" fmla="*/ 0 w 10880"/>
              <a:gd name="T59" fmla="*/ 352 h 10912"/>
              <a:gd name="T60" fmla="*/ 0 w 10880"/>
              <a:gd name="T61" fmla="*/ 10592 h 10912"/>
              <a:gd name="T62" fmla="*/ 320 w 10880"/>
              <a:gd name="T63" fmla="*/ 10912 h 10912"/>
              <a:gd name="T64" fmla="*/ 10560 w 10880"/>
              <a:gd name="T65" fmla="*/ 10912 h 10912"/>
              <a:gd name="T66" fmla="*/ 10880 w 10880"/>
              <a:gd name="T67" fmla="*/ 10592 h 10912"/>
              <a:gd name="T68" fmla="*/ 10880 w 10880"/>
              <a:gd name="T69" fmla="*/ 4192 h 10912"/>
              <a:gd name="T70" fmla="*/ 10560 w 10880"/>
              <a:gd name="T71" fmla="*/ 3872 h 10912"/>
              <a:gd name="T72" fmla="*/ 10240 w 10880"/>
              <a:gd name="T73" fmla="*/ 4192 h 10912"/>
              <a:gd name="T74" fmla="*/ 10240 w 10880"/>
              <a:gd name="T75" fmla="*/ 10272 h 10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80" h="10912">
                <a:moveTo>
                  <a:pt x="8992" y="128"/>
                </a:moveTo>
                <a:lnTo>
                  <a:pt x="3616" y="5504"/>
                </a:lnTo>
                <a:cubicBezTo>
                  <a:pt x="3552" y="5568"/>
                  <a:pt x="3520" y="5664"/>
                  <a:pt x="3520" y="5760"/>
                </a:cubicBezTo>
                <a:lnTo>
                  <a:pt x="3680" y="6944"/>
                </a:lnTo>
                <a:cubicBezTo>
                  <a:pt x="3712" y="7072"/>
                  <a:pt x="3808" y="7200"/>
                  <a:pt x="3936" y="7200"/>
                </a:cubicBezTo>
                <a:lnTo>
                  <a:pt x="5120" y="7360"/>
                </a:lnTo>
                <a:cubicBezTo>
                  <a:pt x="5216" y="7360"/>
                  <a:pt x="5312" y="7328"/>
                  <a:pt x="5376" y="7264"/>
                </a:cubicBezTo>
                <a:lnTo>
                  <a:pt x="10752" y="1888"/>
                </a:lnTo>
                <a:cubicBezTo>
                  <a:pt x="10880" y="1760"/>
                  <a:pt x="10880" y="1568"/>
                  <a:pt x="10752" y="1440"/>
                </a:cubicBezTo>
                <a:lnTo>
                  <a:pt x="9408" y="96"/>
                </a:lnTo>
                <a:cubicBezTo>
                  <a:pt x="9312" y="0"/>
                  <a:pt x="9088" y="0"/>
                  <a:pt x="8992" y="128"/>
                </a:cubicBezTo>
                <a:close/>
                <a:moveTo>
                  <a:pt x="5088" y="6752"/>
                </a:moveTo>
                <a:lnTo>
                  <a:pt x="4288" y="6624"/>
                </a:lnTo>
                <a:lnTo>
                  <a:pt x="4160" y="5824"/>
                </a:lnTo>
                <a:lnTo>
                  <a:pt x="8288" y="1696"/>
                </a:lnTo>
                <a:lnTo>
                  <a:pt x="9184" y="2592"/>
                </a:lnTo>
                <a:lnTo>
                  <a:pt x="5088" y="6752"/>
                </a:lnTo>
                <a:close/>
                <a:moveTo>
                  <a:pt x="10112" y="1696"/>
                </a:moveTo>
                <a:lnTo>
                  <a:pt x="9664" y="2144"/>
                </a:lnTo>
                <a:lnTo>
                  <a:pt x="8768" y="1248"/>
                </a:lnTo>
                <a:lnTo>
                  <a:pt x="9216" y="800"/>
                </a:lnTo>
                <a:lnTo>
                  <a:pt x="10112" y="1696"/>
                </a:lnTo>
                <a:close/>
                <a:moveTo>
                  <a:pt x="10240" y="10272"/>
                </a:moveTo>
                <a:lnTo>
                  <a:pt x="640" y="10272"/>
                </a:lnTo>
                <a:lnTo>
                  <a:pt x="640" y="672"/>
                </a:lnTo>
                <a:lnTo>
                  <a:pt x="6720" y="672"/>
                </a:lnTo>
                <a:cubicBezTo>
                  <a:pt x="6912" y="672"/>
                  <a:pt x="7040" y="544"/>
                  <a:pt x="7040" y="352"/>
                </a:cubicBezTo>
                <a:cubicBezTo>
                  <a:pt x="7040" y="160"/>
                  <a:pt x="6912" y="32"/>
                  <a:pt x="6720" y="32"/>
                </a:cubicBezTo>
                <a:lnTo>
                  <a:pt x="320" y="32"/>
                </a:lnTo>
                <a:cubicBezTo>
                  <a:pt x="160" y="32"/>
                  <a:pt x="0" y="192"/>
                  <a:pt x="0" y="352"/>
                </a:cubicBezTo>
                <a:lnTo>
                  <a:pt x="0" y="10592"/>
                </a:lnTo>
                <a:cubicBezTo>
                  <a:pt x="0" y="10752"/>
                  <a:pt x="160" y="10912"/>
                  <a:pt x="320" y="10912"/>
                </a:cubicBezTo>
                <a:lnTo>
                  <a:pt x="10560" y="10912"/>
                </a:lnTo>
                <a:cubicBezTo>
                  <a:pt x="10720" y="10912"/>
                  <a:pt x="10880" y="10752"/>
                  <a:pt x="10880" y="10592"/>
                </a:cubicBezTo>
                <a:lnTo>
                  <a:pt x="10880" y="4192"/>
                </a:lnTo>
                <a:cubicBezTo>
                  <a:pt x="10880" y="4000"/>
                  <a:pt x="10752" y="3872"/>
                  <a:pt x="10560" y="3872"/>
                </a:cubicBezTo>
                <a:cubicBezTo>
                  <a:pt x="10368" y="3872"/>
                  <a:pt x="10240" y="4000"/>
                  <a:pt x="10240" y="4192"/>
                </a:cubicBezTo>
                <a:lnTo>
                  <a:pt x="10240" y="1027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useoModerno Black" pitchFamily="2" charset="0"/>
            </a:endParaRPr>
          </a:p>
        </p:txBody>
      </p:sp>
      <p:pic>
        <p:nvPicPr>
          <p:cNvPr id="22" name="图形 21"/>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H="1" flipV="1">
            <a:off x="-2" y="5946855"/>
            <a:ext cx="1676404" cy="919581"/>
          </a:xfrm>
          <a:prstGeom prst="rect">
            <a:avLst/>
          </a:prstGeom>
        </p:spPr>
      </p:pic>
      <p:grpSp>
        <p:nvGrpSpPr>
          <p:cNvPr id="2" name="组合 1"/>
          <p:cNvGrpSpPr/>
          <p:nvPr/>
        </p:nvGrpSpPr>
        <p:grpSpPr>
          <a:xfrm>
            <a:off x="2686685" y="497840"/>
            <a:ext cx="6332220" cy="6069965"/>
            <a:chOff x="6132513" y="1074445"/>
            <a:chExt cx="5385593" cy="5385593"/>
          </a:xfrm>
        </p:grpSpPr>
        <p:sp>
          <p:nvSpPr>
            <p:cNvPr id="23" name="椭圆 22"/>
            <p:cNvSpPr/>
            <p:nvPr/>
          </p:nvSpPr>
          <p:spPr>
            <a:xfrm flipH="1">
              <a:off x="6132513" y="1074445"/>
              <a:ext cx="5385593" cy="5385593"/>
            </a:xfrm>
            <a:prstGeom prst="ellipse">
              <a:avLst/>
            </a:prstGeom>
            <a:blipFill rotWithShape="0">
              <a:blip r:embed="rId10"/>
              <a:stretch>
                <a:fillRect l="-43000" t="-25000" r="-45000" b="-7000"/>
              </a:stretch>
            </a:blipFill>
            <a:ln w="19050">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27" name="矩形 26"/>
            <p:cNvSpPr/>
            <p:nvPr/>
          </p:nvSpPr>
          <p:spPr>
            <a:xfrm>
              <a:off x="9622019" y="1195295"/>
              <a:ext cx="1104900" cy="432713"/>
            </a:xfrm>
            <a:prstGeom prst="rect">
              <a:avLst/>
            </a:prstGeom>
          </p:spPr>
          <p:txBody>
            <a:bodyPr wrap="square">
              <a:spAutoFit/>
            </a:bodyPr>
            <a:lstStyle/>
            <a:p>
              <a:pPr algn="ctr"/>
              <a:endParaRPr lang="zh-CN" altLang="en-US" dirty="0">
                <a:solidFill>
                  <a:srgbClr val="FEF8F8"/>
                </a:solidFill>
                <a:latin typeface="MuseoModerno Black" pitchFamily="2" charset="0"/>
                <a:cs typeface="MuseoModerno Black" pitchFamily="2" charset="0"/>
              </a:endParaRPr>
            </a:p>
          </p:txBody>
        </p:sp>
      </p:grpSp>
      <p:sp>
        <p:nvSpPr>
          <p:cNvPr id="24" name="矩形 23"/>
          <p:cNvSpPr/>
          <p:nvPr/>
        </p:nvSpPr>
        <p:spPr>
          <a:xfrm>
            <a:off x="678668" y="1060779"/>
            <a:ext cx="6730054" cy="829945"/>
          </a:xfrm>
          <a:prstGeom prst="rect">
            <a:avLst/>
          </a:prstGeom>
        </p:spPr>
        <p:txBody>
          <a:bodyPr wrap="square">
            <a:spAutoFit/>
          </a:bodyPr>
          <a:lstStyle/>
          <a:p>
            <a:r>
              <a:rPr lang="en-US" altLang="zh-CN" sz="4800" dirty="0">
                <a:solidFill>
                  <a:srgbClr val="5D76DA"/>
                </a:solidFill>
                <a:latin typeface="MuseoModerno Black" pitchFamily="2" charset="0"/>
                <a:cs typeface="MuseoModerno Black" pitchFamily="2" charset="0"/>
              </a:rPr>
              <a:t>Part 02</a:t>
            </a:r>
          </a:p>
        </p:txBody>
      </p:sp>
      <p:sp>
        <p:nvSpPr>
          <p:cNvPr id="3" name="椭圆 24"/>
          <p:cNvSpPr/>
          <p:nvPr/>
        </p:nvSpPr>
        <p:spPr>
          <a:xfrm>
            <a:off x="7921626" y="1594960"/>
            <a:ext cx="2543175" cy="2405380"/>
          </a:xfrm>
          <a:prstGeom prst="ellipse">
            <a:avLst/>
          </a:prstGeom>
          <a:solidFill>
            <a:srgbClr val="5D76DA"/>
          </a:solidFill>
          <a:ln>
            <a:solidFill>
              <a:srgbClr val="5D76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useoModerno Black" pitchFamily="2" charset="0"/>
            </a:endParaRPr>
          </a:p>
        </p:txBody>
      </p:sp>
      <p:sp>
        <p:nvSpPr>
          <p:cNvPr id="57" name="矩形 56"/>
          <p:cNvSpPr/>
          <p:nvPr/>
        </p:nvSpPr>
        <p:spPr>
          <a:xfrm>
            <a:off x="7985125" y="2210435"/>
            <a:ext cx="2529205" cy="1062990"/>
          </a:xfrm>
          <a:prstGeom prst="rect">
            <a:avLst/>
          </a:prstGeom>
        </p:spPr>
        <p:txBody>
          <a:bodyPr wrap="square">
            <a:noAutofit/>
          </a:bodyPr>
          <a:lstStyle/>
          <a:p>
            <a:pPr algn="ctr"/>
            <a:r>
              <a:rPr lang="en-IN" altLang="en-US" sz="2400" dirty="0">
                <a:solidFill>
                  <a:schemeClr val="bg1"/>
                </a:solidFill>
                <a:latin typeface="MuseoModerno Black" pitchFamily="2" charset="0"/>
                <a:ea typeface="+mj-ea"/>
                <a:cs typeface="MuseoModerno Black" pitchFamily="2" charset="0"/>
              </a:rPr>
              <a:t>Data</a:t>
            </a:r>
            <a:endParaRPr lang="en-US" altLang="zh-CN" sz="2400" dirty="0">
              <a:solidFill>
                <a:schemeClr val="bg1"/>
              </a:solidFill>
              <a:latin typeface="MuseoModerno Black" pitchFamily="2" charset="0"/>
              <a:ea typeface="+mj-ea"/>
              <a:cs typeface="MuseoModerno Black" pitchFamily="2" charset="0"/>
            </a:endParaRPr>
          </a:p>
          <a:p>
            <a:pPr algn="ctr"/>
            <a:r>
              <a:rPr lang="en-US" altLang="zh-CN" sz="2400" dirty="0">
                <a:solidFill>
                  <a:schemeClr val="bg1"/>
                </a:solidFill>
                <a:latin typeface="MuseoModerno Black" pitchFamily="2" charset="0"/>
                <a:ea typeface="+mj-ea"/>
                <a:cs typeface="MuseoModerno Black" pitchFamily="2" charset="0"/>
              </a:rPr>
              <a:t>Understanding</a:t>
            </a: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567680" y="2709545"/>
            <a:ext cx="1369060" cy="645160"/>
          </a:xfrm>
          <a:prstGeom prst="rect">
            <a:avLst/>
          </a:prstGeom>
        </p:spPr>
        <p:txBody>
          <a:bodyPr wrap="square">
            <a:spAutoFit/>
          </a:bodyPr>
          <a:lstStyle/>
          <a:p>
            <a:r>
              <a:rPr lang="en-IN" altLang="zh-CN" sz="3600" dirty="0">
                <a:solidFill>
                  <a:srgbClr val="E16E67"/>
                </a:solidFill>
                <a:latin typeface="MuseoModerno Black" pitchFamily="2" charset="0"/>
                <a:cs typeface="MuseoModerno Black" pitchFamily="2" charset="0"/>
              </a:rPr>
              <a:t>Data</a:t>
            </a:r>
          </a:p>
        </p:txBody>
      </p:sp>
      <p:sp>
        <p:nvSpPr>
          <p:cNvPr id="6" name="空心弧 5"/>
          <p:cNvSpPr/>
          <p:nvPr/>
        </p:nvSpPr>
        <p:spPr>
          <a:xfrm rot="12240000">
            <a:off x="4174490" y="1009015"/>
            <a:ext cx="4155440" cy="4167505"/>
          </a:xfrm>
          <a:prstGeom prst="blockArc">
            <a:avLst>
              <a:gd name="adj1" fmla="val 1801059"/>
              <a:gd name="adj2" fmla="val 420190"/>
              <a:gd name="adj3" fmla="val 272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cs typeface="+mn-ea"/>
              <a:sym typeface="+mn-lt"/>
            </a:endParaRPr>
          </a:p>
        </p:txBody>
      </p:sp>
      <p:grpSp>
        <p:nvGrpSpPr>
          <p:cNvPr id="26" name="Group 25"/>
          <p:cNvGrpSpPr/>
          <p:nvPr/>
        </p:nvGrpSpPr>
        <p:grpSpPr>
          <a:xfrm>
            <a:off x="4530090" y="4236085"/>
            <a:ext cx="652780" cy="652780"/>
            <a:chOff x="10578" y="5725"/>
            <a:chExt cx="1028" cy="1028"/>
          </a:xfrm>
        </p:grpSpPr>
        <p:sp>
          <p:nvSpPr>
            <p:cNvPr id="7" name="椭圆 6"/>
            <p:cNvSpPr/>
            <p:nvPr/>
          </p:nvSpPr>
          <p:spPr>
            <a:xfrm>
              <a:off x="10578" y="5725"/>
              <a:ext cx="1029" cy="10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cs typeface="+mn-ea"/>
                <a:sym typeface="+mn-lt"/>
              </a:endParaRPr>
            </a:p>
          </p:txBody>
        </p:sp>
        <p:sp>
          <p:nvSpPr>
            <p:cNvPr id="8" name="图形 22"/>
            <p:cNvSpPr>
              <a:spLocks noChangeAspect="1"/>
            </p:cNvSpPr>
            <p:nvPr/>
          </p:nvSpPr>
          <p:spPr bwMode="auto">
            <a:xfrm>
              <a:off x="10804" y="6000"/>
              <a:ext cx="575" cy="478"/>
            </a:xfrm>
            <a:custGeom>
              <a:avLst/>
              <a:gdLst>
                <a:gd name="connsiteX0" fmla="*/ 451824 w 579271"/>
                <a:gd name="connsiteY0" fmla="*/ 283320 h 481609"/>
                <a:gd name="connsiteX1" fmla="*/ 466425 w 579271"/>
                <a:gd name="connsiteY1" fmla="*/ 297897 h 481609"/>
                <a:gd name="connsiteX2" fmla="*/ 466425 w 579271"/>
                <a:gd name="connsiteY2" fmla="*/ 339762 h 481609"/>
                <a:gd name="connsiteX3" fmla="*/ 508359 w 579271"/>
                <a:gd name="connsiteY3" fmla="*/ 339762 h 481609"/>
                <a:gd name="connsiteX4" fmla="*/ 522960 w 579271"/>
                <a:gd name="connsiteY4" fmla="*/ 354339 h 481609"/>
                <a:gd name="connsiteX5" fmla="*/ 508359 w 579271"/>
                <a:gd name="connsiteY5" fmla="*/ 368916 h 481609"/>
                <a:gd name="connsiteX6" fmla="*/ 451824 w 579271"/>
                <a:gd name="connsiteY6" fmla="*/ 368916 h 481609"/>
                <a:gd name="connsiteX7" fmla="*/ 437223 w 579271"/>
                <a:gd name="connsiteY7" fmla="*/ 354339 h 481609"/>
                <a:gd name="connsiteX8" fmla="*/ 437223 w 579271"/>
                <a:gd name="connsiteY8" fmla="*/ 297897 h 481609"/>
                <a:gd name="connsiteX9" fmla="*/ 451824 w 579271"/>
                <a:gd name="connsiteY9" fmla="*/ 283320 h 481609"/>
                <a:gd name="connsiteX10" fmla="*/ 451830 w 579271"/>
                <a:gd name="connsiteY10" fmla="*/ 256052 h 481609"/>
                <a:gd name="connsiteX11" fmla="*/ 353490 w 579271"/>
                <a:gd name="connsiteY11" fmla="*/ 354345 h 481609"/>
                <a:gd name="connsiteX12" fmla="*/ 451830 w 579271"/>
                <a:gd name="connsiteY12" fmla="*/ 452548 h 481609"/>
                <a:gd name="connsiteX13" fmla="*/ 550170 w 579271"/>
                <a:gd name="connsiteY13" fmla="*/ 354345 h 481609"/>
                <a:gd name="connsiteX14" fmla="*/ 451830 w 579271"/>
                <a:gd name="connsiteY14" fmla="*/ 256052 h 481609"/>
                <a:gd name="connsiteX15" fmla="*/ 451830 w 579271"/>
                <a:gd name="connsiteY15" fmla="*/ 227080 h 481609"/>
                <a:gd name="connsiteX16" fmla="*/ 579271 w 579271"/>
                <a:gd name="connsiteY16" fmla="*/ 354345 h 481609"/>
                <a:gd name="connsiteX17" fmla="*/ 451830 w 579271"/>
                <a:gd name="connsiteY17" fmla="*/ 481609 h 481609"/>
                <a:gd name="connsiteX18" fmla="*/ 324389 w 579271"/>
                <a:gd name="connsiteY18" fmla="*/ 354345 h 481609"/>
                <a:gd name="connsiteX19" fmla="*/ 451830 w 579271"/>
                <a:gd name="connsiteY19" fmla="*/ 227080 h 481609"/>
                <a:gd name="connsiteX20" fmla="*/ 160152 w 579271"/>
                <a:gd name="connsiteY20" fmla="*/ 48726 h 481609"/>
                <a:gd name="connsiteX21" fmla="*/ 170512 w 579271"/>
                <a:gd name="connsiteY21" fmla="*/ 52856 h 481609"/>
                <a:gd name="connsiteX22" fmla="*/ 174790 w 579271"/>
                <a:gd name="connsiteY22" fmla="*/ 63160 h 481609"/>
                <a:gd name="connsiteX23" fmla="*/ 170512 w 579271"/>
                <a:gd name="connsiteY23" fmla="*/ 73287 h 481609"/>
                <a:gd name="connsiteX24" fmla="*/ 160174 w 579271"/>
                <a:gd name="connsiteY24" fmla="*/ 77551 h 481609"/>
                <a:gd name="connsiteX25" fmla="*/ 149925 w 579271"/>
                <a:gd name="connsiteY25" fmla="*/ 73287 h 481609"/>
                <a:gd name="connsiteX26" fmla="*/ 145647 w 579271"/>
                <a:gd name="connsiteY26" fmla="*/ 63160 h 481609"/>
                <a:gd name="connsiteX27" fmla="*/ 149925 w 579271"/>
                <a:gd name="connsiteY27" fmla="*/ 52856 h 481609"/>
                <a:gd name="connsiteX28" fmla="*/ 160152 w 579271"/>
                <a:gd name="connsiteY28" fmla="*/ 48726 h 481609"/>
                <a:gd name="connsiteX29" fmla="*/ 111636 w 579271"/>
                <a:gd name="connsiteY29" fmla="*/ 48726 h 481609"/>
                <a:gd name="connsiteX30" fmla="*/ 121900 w 579271"/>
                <a:gd name="connsiteY30" fmla="*/ 52856 h 481609"/>
                <a:gd name="connsiteX31" fmla="*/ 126170 w 579271"/>
                <a:gd name="connsiteY31" fmla="*/ 63160 h 481609"/>
                <a:gd name="connsiteX32" fmla="*/ 121900 w 579271"/>
                <a:gd name="connsiteY32" fmla="*/ 73287 h 481609"/>
                <a:gd name="connsiteX33" fmla="*/ 111580 w 579271"/>
                <a:gd name="connsiteY33" fmla="*/ 77551 h 481609"/>
                <a:gd name="connsiteX34" fmla="*/ 101438 w 579271"/>
                <a:gd name="connsiteY34" fmla="*/ 73287 h 481609"/>
                <a:gd name="connsiteX35" fmla="*/ 97168 w 579271"/>
                <a:gd name="connsiteY35" fmla="*/ 63160 h 481609"/>
                <a:gd name="connsiteX36" fmla="*/ 101438 w 579271"/>
                <a:gd name="connsiteY36" fmla="*/ 52856 h 481609"/>
                <a:gd name="connsiteX37" fmla="*/ 111636 w 579271"/>
                <a:gd name="connsiteY37" fmla="*/ 48726 h 481609"/>
                <a:gd name="connsiteX38" fmla="*/ 63087 w 579271"/>
                <a:gd name="connsiteY38" fmla="*/ 48726 h 481609"/>
                <a:gd name="connsiteX39" fmla="*/ 73414 w 579271"/>
                <a:gd name="connsiteY39" fmla="*/ 52856 h 481609"/>
                <a:gd name="connsiteX40" fmla="*/ 77692 w 579271"/>
                <a:gd name="connsiteY40" fmla="*/ 63160 h 481609"/>
                <a:gd name="connsiteX41" fmla="*/ 73414 w 579271"/>
                <a:gd name="connsiteY41" fmla="*/ 73287 h 481609"/>
                <a:gd name="connsiteX42" fmla="*/ 63076 w 579271"/>
                <a:gd name="connsiteY42" fmla="*/ 77551 h 481609"/>
                <a:gd name="connsiteX43" fmla="*/ 52827 w 579271"/>
                <a:gd name="connsiteY43" fmla="*/ 73287 h 481609"/>
                <a:gd name="connsiteX44" fmla="*/ 48549 w 579271"/>
                <a:gd name="connsiteY44" fmla="*/ 63160 h 481609"/>
                <a:gd name="connsiteX45" fmla="*/ 52827 w 579271"/>
                <a:gd name="connsiteY45" fmla="*/ 52856 h 481609"/>
                <a:gd name="connsiteX46" fmla="*/ 63087 w 579271"/>
                <a:gd name="connsiteY46" fmla="*/ 48726 h 481609"/>
                <a:gd name="connsiteX47" fmla="*/ 40314 w 579271"/>
                <a:gd name="connsiteY47" fmla="*/ 29059 h 481609"/>
                <a:gd name="connsiteX48" fmla="*/ 29012 w 579271"/>
                <a:gd name="connsiteY48" fmla="*/ 40255 h 481609"/>
                <a:gd name="connsiteX49" fmla="*/ 29012 w 579271"/>
                <a:gd name="connsiteY49" fmla="*/ 97040 h 481609"/>
                <a:gd name="connsiteX50" fmla="*/ 485725 w 579271"/>
                <a:gd name="connsiteY50" fmla="*/ 97040 h 481609"/>
                <a:gd name="connsiteX51" fmla="*/ 485725 w 579271"/>
                <a:gd name="connsiteY51" fmla="*/ 40255 h 481609"/>
                <a:gd name="connsiteX52" fmla="*/ 474512 w 579271"/>
                <a:gd name="connsiteY52" fmla="*/ 29059 h 481609"/>
                <a:gd name="connsiteX53" fmla="*/ 40314 w 579271"/>
                <a:gd name="connsiteY53" fmla="*/ 0 h 481609"/>
                <a:gd name="connsiteX54" fmla="*/ 474601 w 579271"/>
                <a:gd name="connsiteY54" fmla="*/ 0 h 481609"/>
                <a:gd name="connsiteX55" fmla="*/ 514915 w 579271"/>
                <a:gd name="connsiteY55" fmla="*/ 40255 h 481609"/>
                <a:gd name="connsiteX56" fmla="*/ 514915 w 579271"/>
                <a:gd name="connsiteY56" fmla="*/ 195858 h 481609"/>
                <a:gd name="connsiteX57" fmla="*/ 500320 w 579271"/>
                <a:gd name="connsiteY57" fmla="*/ 210431 h 481609"/>
                <a:gd name="connsiteX58" fmla="*/ 485725 w 579271"/>
                <a:gd name="connsiteY58" fmla="*/ 195858 h 481609"/>
                <a:gd name="connsiteX59" fmla="*/ 485725 w 579271"/>
                <a:gd name="connsiteY59" fmla="*/ 126099 h 481609"/>
                <a:gd name="connsiteX60" fmla="*/ 29012 w 579271"/>
                <a:gd name="connsiteY60" fmla="*/ 126099 h 481609"/>
                <a:gd name="connsiteX61" fmla="*/ 29012 w 579271"/>
                <a:gd name="connsiteY61" fmla="*/ 376698 h 481609"/>
                <a:gd name="connsiteX62" fmla="*/ 40314 w 579271"/>
                <a:gd name="connsiteY62" fmla="*/ 387895 h 481609"/>
                <a:gd name="connsiteX63" fmla="*/ 291186 w 579271"/>
                <a:gd name="connsiteY63" fmla="*/ 387895 h 481609"/>
                <a:gd name="connsiteX64" fmla="*/ 305781 w 579271"/>
                <a:gd name="connsiteY64" fmla="*/ 402468 h 481609"/>
                <a:gd name="connsiteX65" fmla="*/ 291186 w 579271"/>
                <a:gd name="connsiteY65" fmla="*/ 417042 h 481609"/>
                <a:gd name="connsiteX66" fmla="*/ 40314 w 579271"/>
                <a:gd name="connsiteY66" fmla="*/ 417042 h 481609"/>
                <a:gd name="connsiteX67" fmla="*/ 0 w 579271"/>
                <a:gd name="connsiteY67" fmla="*/ 376787 h 481609"/>
                <a:gd name="connsiteX68" fmla="*/ 0 w 579271"/>
                <a:gd name="connsiteY68" fmla="*/ 40255 h 481609"/>
                <a:gd name="connsiteX69" fmla="*/ 40314 w 579271"/>
                <a:gd name="connsiteY69" fmla="*/ 0 h 481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79271" h="481609">
                  <a:moveTo>
                    <a:pt x="451824" y="283320"/>
                  </a:moveTo>
                  <a:cubicBezTo>
                    <a:pt x="459926" y="283320"/>
                    <a:pt x="466425" y="289809"/>
                    <a:pt x="466425" y="297897"/>
                  </a:cubicBezTo>
                  <a:lnTo>
                    <a:pt x="466425" y="339762"/>
                  </a:lnTo>
                  <a:lnTo>
                    <a:pt x="508359" y="339762"/>
                  </a:lnTo>
                  <a:cubicBezTo>
                    <a:pt x="516372" y="339762"/>
                    <a:pt x="522960" y="346251"/>
                    <a:pt x="522960" y="354339"/>
                  </a:cubicBezTo>
                  <a:cubicBezTo>
                    <a:pt x="522960" y="362339"/>
                    <a:pt x="516372" y="368916"/>
                    <a:pt x="508359" y="368916"/>
                  </a:cubicBezTo>
                  <a:lnTo>
                    <a:pt x="451824" y="368916"/>
                  </a:lnTo>
                  <a:cubicBezTo>
                    <a:pt x="443722" y="368916"/>
                    <a:pt x="437223" y="362339"/>
                    <a:pt x="437223" y="354339"/>
                  </a:cubicBezTo>
                  <a:lnTo>
                    <a:pt x="437223" y="297897"/>
                  </a:lnTo>
                  <a:cubicBezTo>
                    <a:pt x="437223" y="289809"/>
                    <a:pt x="443722" y="283320"/>
                    <a:pt x="451824" y="283320"/>
                  </a:cubicBezTo>
                  <a:close/>
                  <a:moveTo>
                    <a:pt x="451830" y="256052"/>
                  </a:moveTo>
                  <a:cubicBezTo>
                    <a:pt x="397632" y="256052"/>
                    <a:pt x="353490" y="300133"/>
                    <a:pt x="353490" y="354345"/>
                  </a:cubicBezTo>
                  <a:cubicBezTo>
                    <a:pt x="353490" y="408468"/>
                    <a:pt x="397632" y="452548"/>
                    <a:pt x="451830" y="452548"/>
                  </a:cubicBezTo>
                  <a:cubicBezTo>
                    <a:pt x="506028" y="452548"/>
                    <a:pt x="550170" y="408468"/>
                    <a:pt x="550170" y="354345"/>
                  </a:cubicBezTo>
                  <a:cubicBezTo>
                    <a:pt x="550170" y="300133"/>
                    <a:pt x="506028" y="256052"/>
                    <a:pt x="451830" y="256052"/>
                  </a:cubicBezTo>
                  <a:close/>
                  <a:moveTo>
                    <a:pt x="451830" y="227080"/>
                  </a:moveTo>
                  <a:cubicBezTo>
                    <a:pt x="522047" y="227080"/>
                    <a:pt x="579271" y="284136"/>
                    <a:pt x="579271" y="354345"/>
                  </a:cubicBezTo>
                  <a:cubicBezTo>
                    <a:pt x="579271" y="424465"/>
                    <a:pt x="522047" y="481609"/>
                    <a:pt x="451830" y="481609"/>
                  </a:cubicBezTo>
                  <a:cubicBezTo>
                    <a:pt x="381613" y="481609"/>
                    <a:pt x="324389" y="424465"/>
                    <a:pt x="324389" y="354345"/>
                  </a:cubicBezTo>
                  <a:cubicBezTo>
                    <a:pt x="324389" y="284136"/>
                    <a:pt x="381613" y="227080"/>
                    <a:pt x="451830" y="227080"/>
                  </a:cubicBezTo>
                  <a:close/>
                  <a:moveTo>
                    <a:pt x="160152" y="48726"/>
                  </a:moveTo>
                  <a:cubicBezTo>
                    <a:pt x="163940" y="48726"/>
                    <a:pt x="167750" y="50103"/>
                    <a:pt x="170512" y="52856"/>
                  </a:cubicBezTo>
                  <a:cubicBezTo>
                    <a:pt x="173186" y="55521"/>
                    <a:pt x="174790" y="59341"/>
                    <a:pt x="174790" y="63160"/>
                  </a:cubicBezTo>
                  <a:cubicBezTo>
                    <a:pt x="174790" y="66891"/>
                    <a:pt x="173186" y="70622"/>
                    <a:pt x="170512" y="73287"/>
                  </a:cubicBezTo>
                  <a:cubicBezTo>
                    <a:pt x="167749" y="76041"/>
                    <a:pt x="163917" y="77551"/>
                    <a:pt x="160174" y="77551"/>
                  </a:cubicBezTo>
                  <a:cubicBezTo>
                    <a:pt x="156342" y="77551"/>
                    <a:pt x="152688" y="75952"/>
                    <a:pt x="149925" y="73287"/>
                  </a:cubicBezTo>
                  <a:cubicBezTo>
                    <a:pt x="147162" y="70711"/>
                    <a:pt x="145647" y="66891"/>
                    <a:pt x="145647" y="63160"/>
                  </a:cubicBezTo>
                  <a:cubicBezTo>
                    <a:pt x="145647" y="59252"/>
                    <a:pt x="147162" y="55521"/>
                    <a:pt x="149925" y="52856"/>
                  </a:cubicBezTo>
                  <a:cubicBezTo>
                    <a:pt x="152599" y="50103"/>
                    <a:pt x="156364" y="48726"/>
                    <a:pt x="160152" y="48726"/>
                  </a:cubicBezTo>
                  <a:close/>
                  <a:moveTo>
                    <a:pt x="111636" y="48726"/>
                  </a:moveTo>
                  <a:cubicBezTo>
                    <a:pt x="115406" y="48726"/>
                    <a:pt x="119187" y="50103"/>
                    <a:pt x="121900" y="52856"/>
                  </a:cubicBezTo>
                  <a:cubicBezTo>
                    <a:pt x="124658" y="55521"/>
                    <a:pt x="126170" y="59341"/>
                    <a:pt x="126170" y="63160"/>
                  </a:cubicBezTo>
                  <a:cubicBezTo>
                    <a:pt x="126170" y="66891"/>
                    <a:pt x="124658" y="70622"/>
                    <a:pt x="121900" y="73287"/>
                  </a:cubicBezTo>
                  <a:cubicBezTo>
                    <a:pt x="119231" y="76041"/>
                    <a:pt x="115405" y="77551"/>
                    <a:pt x="111580" y="77551"/>
                  </a:cubicBezTo>
                  <a:cubicBezTo>
                    <a:pt x="107844" y="77551"/>
                    <a:pt x="104018" y="75952"/>
                    <a:pt x="101438" y="73287"/>
                  </a:cubicBezTo>
                  <a:cubicBezTo>
                    <a:pt x="98680" y="70711"/>
                    <a:pt x="97168" y="66891"/>
                    <a:pt x="97168" y="63160"/>
                  </a:cubicBezTo>
                  <a:cubicBezTo>
                    <a:pt x="97168" y="59252"/>
                    <a:pt x="98680" y="55521"/>
                    <a:pt x="101438" y="52856"/>
                  </a:cubicBezTo>
                  <a:cubicBezTo>
                    <a:pt x="104107" y="50103"/>
                    <a:pt x="107866" y="48726"/>
                    <a:pt x="111636" y="48726"/>
                  </a:cubicBezTo>
                  <a:close/>
                  <a:moveTo>
                    <a:pt x="63087" y="48726"/>
                  </a:moveTo>
                  <a:cubicBezTo>
                    <a:pt x="66886" y="48726"/>
                    <a:pt x="70696" y="50103"/>
                    <a:pt x="73414" y="52856"/>
                  </a:cubicBezTo>
                  <a:cubicBezTo>
                    <a:pt x="76177" y="55521"/>
                    <a:pt x="77692" y="59341"/>
                    <a:pt x="77692" y="63160"/>
                  </a:cubicBezTo>
                  <a:cubicBezTo>
                    <a:pt x="77692" y="66891"/>
                    <a:pt x="76177" y="70622"/>
                    <a:pt x="73414" y="73287"/>
                  </a:cubicBezTo>
                  <a:cubicBezTo>
                    <a:pt x="70651" y="76041"/>
                    <a:pt x="66908" y="77551"/>
                    <a:pt x="63076" y="77551"/>
                  </a:cubicBezTo>
                  <a:cubicBezTo>
                    <a:pt x="59155" y="77551"/>
                    <a:pt x="55501" y="75952"/>
                    <a:pt x="52827" y="73287"/>
                  </a:cubicBezTo>
                  <a:cubicBezTo>
                    <a:pt x="50153" y="70711"/>
                    <a:pt x="48549" y="66891"/>
                    <a:pt x="48549" y="63160"/>
                  </a:cubicBezTo>
                  <a:cubicBezTo>
                    <a:pt x="48549" y="59252"/>
                    <a:pt x="50153" y="55521"/>
                    <a:pt x="52827" y="52856"/>
                  </a:cubicBezTo>
                  <a:cubicBezTo>
                    <a:pt x="55501" y="50103"/>
                    <a:pt x="59288" y="48726"/>
                    <a:pt x="63087" y="48726"/>
                  </a:cubicBezTo>
                  <a:close/>
                  <a:moveTo>
                    <a:pt x="40314" y="29059"/>
                  </a:moveTo>
                  <a:cubicBezTo>
                    <a:pt x="33995" y="29059"/>
                    <a:pt x="29012" y="34124"/>
                    <a:pt x="29012" y="40255"/>
                  </a:cubicBezTo>
                  <a:lnTo>
                    <a:pt x="29012" y="97040"/>
                  </a:lnTo>
                  <a:lnTo>
                    <a:pt x="485725" y="97040"/>
                  </a:lnTo>
                  <a:lnTo>
                    <a:pt x="485725" y="40255"/>
                  </a:lnTo>
                  <a:cubicBezTo>
                    <a:pt x="485725" y="34124"/>
                    <a:pt x="480653" y="29059"/>
                    <a:pt x="474512" y="29059"/>
                  </a:cubicBezTo>
                  <a:close/>
                  <a:moveTo>
                    <a:pt x="40314" y="0"/>
                  </a:moveTo>
                  <a:lnTo>
                    <a:pt x="474601" y="0"/>
                  </a:lnTo>
                  <a:cubicBezTo>
                    <a:pt x="496760" y="0"/>
                    <a:pt x="514915" y="18039"/>
                    <a:pt x="514915" y="40255"/>
                  </a:cubicBezTo>
                  <a:lnTo>
                    <a:pt x="514915" y="195858"/>
                  </a:lnTo>
                  <a:cubicBezTo>
                    <a:pt x="514915" y="203944"/>
                    <a:pt x="508419" y="210431"/>
                    <a:pt x="500320" y="210431"/>
                  </a:cubicBezTo>
                  <a:cubicBezTo>
                    <a:pt x="492311" y="210431"/>
                    <a:pt x="485725" y="203944"/>
                    <a:pt x="485725" y="195858"/>
                  </a:cubicBezTo>
                  <a:lnTo>
                    <a:pt x="485725" y="126099"/>
                  </a:lnTo>
                  <a:lnTo>
                    <a:pt x="29012" y="126099"/>
                  </a:lnTo>
                  <a:lnTo>
                    <a:pt x="29012" y="376698"/>
                  </a:lnTo>
                  <a:cubicBezTo>
                    <a:pt x="29012" y="382829"/>
                    <a:pt x="34173" y="387895"/>
                    <a:pt x="40314" y="387895"/>
                  </a:cubicBezTo>
                  <a:lnTo>
                    <a:pt x="291186" y="387895"/>
                  </a:lnTo>
                  <a:cubicBezTo>
                    <a:pt x="299195" y="387895"/>
                    <a:pt x="305781" y="394471"/>
                    <a:pt x="305781" y="402468"/>
                  </a:cubicBezTo>
                  <a:cubicBezTo>
                    <a:pt x="305781" y="410555"/>
                    <a:pt x="299195" y="417042"/>
                    <a:pt x="291186" y="417042"/>
                  </a:cubicBezTo>
                  <a:lnTo>
                    <a:pt x="40314" y="417042"/>
                  </a:lnTo>
                  <a:cubicBezTo>
                    <a:pt x="17977" y="417042"/>
                    <a:pt x="0" y="399092"/>
                    <a:pt x="0" y="376787"/>
                  </a:cubicBezTo>
                  <a:lnTo>
                    <a:pt x="0" y="40255"/>
                  </a:lnTo>
                  <a:cubicBezTo>
                    <a:pt x="0" y="18128"/>
                    <a:pt x="17977" y="0"/>
                    <a:pt x="40314"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n-ea"/>
                <a:sym typeface="+mn-lt"/>
              </a:endParaRPr>
            </a:p>
          </p:txBody>
        </p:sp>
      </p:grpSp>
      <p:grpSp>
        <p:nvGrpSpPr>
          <p:cNvPr id="2" name="Group 1"/>
          <p:cNvGrpSpPr/>
          <p:nvPr/>
        </p:nvGrpSpPr>
        <p:grpSpPr>
          <a:xfrm>
            <a:off x="7053580" y="1112520"/>
            <a:ext cx="652780" cy="652780"/>
            <a:chOff x="7392" y="2589"/>
            <a:chExt cx="1028" cy="1028"/>
          </a:xfrm>
        </p:grpSpPr>
        <p:sp>
          <p:nvSpPr>
            <p:cNvPr id="9" name="椭圆 8"/>
            <p:cNvSpPr/>
            <p:nvPr/>
          </p:nvSpPr>
          <p:spPr>
            <a:xfrm>
              <a:off x="7392" y="2589"/>
              <a:ext cx="1029" cy="10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cs typeface="+mn-ea"/>
                <a:sym typeface="+mn-lt"/>
              </a:endParaRPr>
            </a:p>
          </p:txBody>
        </p:sp>
        <p:sp>
          <p:nvSpPr>
            <p:cNvPr id="10" name="图形 63"/>
            <p:cNvSpPr>
              <a:spLocks noChangeAspect="1"/>
            </p:cNvSpPr>
            <p:nvPr/>
          </p:nvSpPr>
          <p:spPr bwMode="auto">
            <a:xfrm>
              <a:off x="7620" y="2871"/>
              <a:ext cx="575" cy="465"/>
            </a:xfrm>
            <a:custGeom>
              <a:avLst/>
              <a:gdLst>
                <a:gd name="connsiteX0" fmla="*/ 228319 w 578354"/>
                <a:gd name="connsiteY0" fmla="*/ 208320 h 467708"/>
                <a:gd name="connsiteX1" fmla="*/ 238553 w 578354"/>
                <a:gd name="connsiteY1" fmla="*/ 212584 h 467708"/>
                <a:gd name="connsiteX2" fmla="*/ 238553 w 578354"/>
                <a:gd name="connsiteY2" fmla="*/ 233106 h 467708"/>
                <a:gd name="connsiteX3" fmla="*/ 199218 w 578354"/>
                <a:gd name="connsiteY3" fmla="*/ 272462 h 467708"/>
                <a:gd name="connsiteX4" fmla="*/ 414584 w 578354"/>
                <a:gd name="connsiteY4" fmla="*/ 272462 h 467708"/>
                <a:gd name="connsiteX5" fmla="*/ 429179 w 578354"/>
                <a:gd name="connsiteY5" fmla="*/ 286854 h 467708"/>
                <a:gd name="connsiteX6" fmla="*/ 414584 w 578354"/>
                <a:gd name="connsiteY6" fmla="*/ 301424 h 467708"/>
                <a:gd name="connsiteX7" fmla="*/ 199218 w 578354"/>
                <a:gd name="connsiteY7" fmla="*/ 301424 h 467708"/>
                <a:gd name="connsiteX8" fmla="*/ 238553 w 578354"/>
                <a:gd name="connsiteY8" fmla="*/ 340691 h 467708"/>
                <a:gd name="connsiteX9" fmla="*/ 238553 w 578354"/>
                <a:gd name="connsiteY9" fmla="*/ 361124 h 467708"/>
                <a:gd name="connsiteX10" fmla="*/ 228230 w 578354"/>
                <a:gd name="connsiteY10" fmla="*/ 365388 h 467708"/>
                <a:gd name="connsiteX11" fmla="*/ 217907 w 578354"/>
                <a:gd name="connsiteY11" fmla="*/ 361124 h 467708"/>
                <a:gd name="connsiteX12" fmla="*/ 153742 w 578354"/>
                <a:gd name="connsiteY12" fmla="*/ 297071 h 467708"/>
                <a:gd name="connsiteX13" fmla="*/ 153742 w 578354"/>
                <a:gd name="connsiteY13" fmla="*/ 276549 h 467708"/>
                <a:gd name="connsiteX14" fmla="*/ 218085 w 578354"/>
                <a:gd name="connsiteY14" fmla="*/ 212584 h 467708"/>
                <a:gd name="connsiteX15" fmla="*/ 228319 w 578354"/>
                <a:gd name="connsiteY15" fmla="*/ 208320 h 467708"/>
                <a:gd name="connsiteX16" fmla="*/ 29105 w 578354"/>
                <a:gd name="connsiteY16" fmla="*/ 138810 h 467708"/>
                <a:gd name="connsiteX17" fmla="*/ 29105 w 578354"/>
                <a:gd name="connsiteY17" fmla="*/ 424252 h 467708"/>
                <a:gd name="connsiteX18" fmla="*/ 43701 w 578354"/>
                <a:gd name="connsiteY18" fmla="*/ 438826 h 467708"/>
                <a:gd name="connsiteX19" fmla="*/ 534564 w 578354"/>
                <a:gd name="connsiteY19" fmla="*/ 438826 h 467708"/>
                <a:gd name="connsiteX20" fmla="*/ 549249 w 578354"/>
                <a:gd name="connsiteY20" fmla="*/ 424252 h 467708"/>
                <a:gd name="connsiteX21" fmla="*/ 549249 w 578354"/>
                <a:gd name="connsiteY21" fmla="*/ 138810 h 467708"/>
                <a:gd name="connsiteX22" fmla="*/ 69434 w 578354"/>
                <a:gd name="connsiteY22" fmla="*/ 55010 h 467708"/>
                <a:gd name="connsiteX23" fmla="*/ 79695 w 578354"/>
                <a:gd name="connsiteY23" fmla="*/ 59150 h 467708"/>
                <a:gd name="connsiteX24" fmla="*/ 83973 w 578354"/>
                <a:gd name="connsiteY24" fmla="*/ 69479 h 467708"/>
                <a:gd name="connsiteX25" fmla="*/ 79695 w 578354"/>
                <a:gd name="connsiteY25" fmla="*/ 79629 h 467708"/>
                <a:gd name="connsiteX26" fmla="*/ 69446 w 578354"/>
                <a:gd name="connsiteY26" fmla="*/ 83903 h 467708"/>
                <a:gd name="connsiteX27" fmla="*/ 59107 w 578354"/>
                <a:gd name="connsiteY27" fmla="*/ 79629 h 467708"/>
                <a:gd name="connsiteX28" fmla="*/ 54829 w 578354"/>
                <a:gd name="connsiteY28" fmla="*/ 69479 h 467708"/>
                <a:gd name="connsiteX29" fmla="*/ 59107 w 578354"/>
                <a:gd name="connsiteY29" fmla="*/ 59150 h 467708"/>
                <a:gd name="connsiteX30" fmla="*/ 69434 w 578354"/>
                <a:gd name="connsiteY30" fmla="*/ 55010 h 467708"/>
                <a:gd name="connsiteX31" fmla="*/ 179168 w 578354"/>
                <a:gd name="connsiteY31" fmla="*/ 54916 h 467708"/>
                <a:gd name="connsiteX32" fmla="*/ 189432 w 578354"/>
                <a:gd name="connsiteY32" fmla="*/ 58987 h 467708"/>
                <a:gd name="connsiteX33" fmla="*/ 193702 w 578354"/>
                <a:gd name="connsiteY33" fmla="*/ 69309 h 467708"/>
                <a:gd name="connsiteX34" fmla="*/ 189432 w 578354"/>
                <a:gd name="connsiteY34" fmla="*/ 79631 h 467708"/>
                <a:gd name="connsiteX35" fmla="*/ 179290 w 578354"/>
                <a:gd name="connsiteY35" fmla="*/ 83902 h 467708"/>
                <a:gd name="connsiteX36" fmla="*/ 168970 w 578354"/>
                <a:gd name="connsiteY36" fmla="*/ 79542 h 467708"/>
                <a:gd name="connsiteX37" fmla="*/ 164700 w 578354"/>
                <a:gd name="connsiteY37" fmla="*/ 69309 h 467708"/>
                <a:gd name="connsiteX38" fmla="*/ 168970 w 578354"/>
                <a:gd name="connsiteY38" fmla="*/ 58987 h 467708"/>
                <a:gd name="connsiteX39" fmla="*/ 179168 w 578354"/>
                <a:gd name="connsiteY39" fmla="*/ 54916 h 467708"/>
                <a:gd name="connsiteX40" fmla="*/ 124338 w 578354"/>
                <a:gd name="connsiteY40" fmla="*/ 54916 h 467708"/>
                <a:gd name="connsiteX41" fmla="*/ 134602 w 578354"/>
                <a:gd name="connsiteY41" fmla="*/ 58987 h 467708"/>
                <a:gd name="connsiteX42" fmla="*/ 138872 w 578354"/>
                <a:gd name="connsiteY42" fmla="*/ 69309 h 467708"/>
                <a:gd name="connsiteX43" fmla="*/ 134602 w 578354"/>
                <a:gd name="connsiteY43" fmla="*/ 79631 h 467708"/>
                <a:gd name="connsiteX44" fmla="*/ 124282 w 578354"/>
                <a:gd name="connsiteY44" fmla="*/ 83902 h 467708"/>
                <a:gd name="connsiteX45" fmla="*/ 114140 w 578354"/>
                <a:gd name="connsiteY45" fmla="*/ 79542 h 467708"/>
                <a:gd name="connsiteX46" fmla="*/ 109870 w 578354"/>
                <a:gd name="connsiteY46" fmla="*/ 69309 h 467708"/>
                <a:gd name="connsiteX47" fmla="*/ 114140 w 578354"/>
                <a:gd name="connsiteY47" fmla="*/ 58987 h 467708"/>
                <a:gd name="connsiteX48" fmla="*/ 124338 w 578354"/>
                <a:gd name="connsiteY48" fmla="*/ 54916 h 467708"/>
                <a:gd name="connsiteX49" fmla="*/ 43701 w 578354"/>
                <a:gd name="connsiteY49" fmla="*/ 29059 h 467708"/>
                <a:gd name="connsiteX50" fmla="*/ 29016 w 578354"/>
                <a:gd name="connsiteY50" fmla="*/ 43722 h 467708"/>
                <a:gd name="connsiteX51" fmla="*/ 29016 w 578354"/>
                <a:gd name="connsiteY51" fmla="*/ 109662 h 467708"/>
                <a:gd name="connsiteX52" fmla="*/ 549249 w 578354"/>
                <a:gd name="connsiteY52" fmla="*/ 109662 h 467708"/>
                <a:gd name="connsiteX53" fmla="*/ 549249 w 578354"/>
                <a:gd name="connsiteY53" fmla="*/ 43634 h 467708"/>
                <a:gd name="connsiteX54" fmla="*/ 534653 w 578354"/>
                <a:gd name="connsiteY54" fmla="*/ 29059 h 467708"/>
                <a:gd name="connsiteX55" fmla="*/ 43701 w 578354"/>
                <a:gd name="connsiteY55" fmla="*/ 0 h 467708"/>
                <a:gd name="connsiteX56" fmla="*/ 534564 w 578354"/>
                <a:gd name="connsiteY56" fmla="*/ 0 h 467708"/>
                <a:gd name="connsiteX57" fmla="*/ 578354 w 578354"/>
                <a:gd name="connsiteY57" fmla="*/ 43722 h 467708"/>
                <a:gd name="connsiteX58" fmla="*/ 578354 w 578354"/>
                <a:gd name="connsiteY58" fmla="*/ 424074 h 467708"/>
                <a:gd name="connsiteX59" fmla="*/ 534653 w 578354"/>
                <a:gd name="connsiteY59" fmla="*/ 467708 h 467708"/>
                <a:gd name="connsiteX60" fmla="*/ 43701 w 578354"/>
                <a:gd name="connsiteY60" fmla="*/ 467708 h 467708"/>
                <a:gd name="connsiteX61" fmla="*/ 0 w 578354"/>
                <a:gd name="connsiteY61" fmla="*/ 424074 h 467708"/>
                <a:gd name="connsiteX62" fmla="*/ 0 w 578354"/>
                <a:gd name="connsiteY62" fmla="*/ 43634 h 467708"/>
                <a:gd name="connsiteX63" fmla="*/ 43701 w 578354"/>
                <a:gd name="connsiteY63" fmla="*/ 0 h 46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78354" h="467708">
                  <a:moveTo>
                    <a:pt x="228319" y="208320"/>
                  </a:moveTo>
                  <a:cubicBezTo>
                    <a:pt x="232012" y="208320"/>
                    <a:pt x="235706" y="209741"/>
                    <a:pt x="238553" y="212584"/>
                  </a:cubicBezTo>
                  <a:cubicBezTo>
                    <a:pt x="244249" y="218270"/>
                    <a:pt x="244249" y="227420"/>
                    <a:pt x="238553" y="233106"/>
                  </a:cubicBezTo>
                  <a:lnTo>
                    <a:pt x="199218" y="272462"/>
                  </a:lnTo>
                  <a:lnTo>
                    <a:pt x="414584" y="272462"/>
                  </a:lnTo>
                  <a:cubicBezTo>
                    <a:pt x="422593" y="272462"/>
                    <a:pt x="429179" y="278858"/>
                    <a:pt x="429179" y="286854"/>
                  </a:cubicBezTo>
                  <a:cubicBezTo>
                    <a:pt x="429179" y="294938"/>
                    <a:pt x="422593" y="301424"/>
                    <a:pt x="414584" y="301424"/>
                  </a:cubicBezTo>
                  <a:lnTo>
                    <a:pt x="199218" y="301424"/>
                  </a:lnTo>
                  <a:lnTo>
                    <a:pt x="238553" y="340691"/>
                  </a:lnTo>
                  <a:cubicBezTo>
                    <a:pt x="244249" y="346377"/>
                    <a:pt x="244249" y="355438"/>
                    <a:pt x="238553" y="361124"/>
                  </a:cubicBezTo>
                  <a:cubicBezTo>
                    <a:pt x="235705" y="363967"/>
                    <a:pt x="232057" y="365388"/>
                    <a:pt x="228230" y="365388"/>
                  </a:cubicBezTo>
                  <a:cubicBezTo>
                    <a:pt x="224492" y="365388"/>
                    <a:pt x="220754" y="363967"/>
                    <a:pt x="217907" y="361124"/>
                  </a:cubicBezTo>
                  <a:lnTo>
                    <a:pt x="153742" y="297071"/>
                  </a:lnTo>
                  <a:cubicBezTo>
                    <a:pt x="148046" y="291385"/>
                    <a:pt x="148046" y="282234"/>
                    <a:pt x="153742" y="276549"/>
                  </a:cubicBezTo>
                  <a:lnTo>
                    <a:pt x="218085" y="212584"/>
                  </a:lnTo>
                  <a:cubicBezTo>
                    <a:pt x="220933" y="209741"/>
                    <a:pt x="224626" y="208320"/>
                    <a:pt x="228319" y="208320"/>
                  </a:cubicBezTo>
                  <a:close/>
                  <a:moveTo>
                    <a:pt x="29105" y="138810"/>
                  </a:moveTo>
                  <a:lnTo>
                    <a:pt x="29105" y="424252"/>
                  </a:lnTo>
                  <a:cubicBezTo>
                    <a:pt x="29105" y="432250"/>
                    <a:pt x="35602" y="438826"/>
                    <a:pt x="43701" y="438826"/>
                  </a:cubicBezTo>
                  <a:lnTo>
                    <a:pt x="534564" y="438826"/>
                  </a:lnTo>
                  <a:cubicBezTo>
                    <a:pt x="542574" y="438826"/>
                    <a:pt x="549249" y="432250"/>
                    <a:pt x="549249" y="424252"/>
                  </a:cubicBezTo>
                  <a:lnTo>
                    <a:pt x="549249" y="138810"/>
                  </a:lnTo>
                  <a:close/>
                  <a:moveTo>
                    <a:pt x="69434" y="55010"/>
                  </a:moveTo>
                  <a:cubicBezTo>
                    <a:pt x="73211" y="55010"/>
                    <a:pt x="76977" y="56390"/>
                    <a:pt x="79695" y="59150"/>
                  </a:cubicBezTo>
                  <a:cubicBezTo>
                    <a:pt x="82458" y="61821"/>
                    <a:pt x="83973" y="65650"/>
                    <a:pt x="83973" y="69479"/>
                  </a:cubicBezTo>
                  <a:cubicBezTo>
                    <a:pt x="83973" y="73218"/>
                    <a:pt x="82458" y="76958"/>
                    <a:pt x="79695" y="79629"/>
                  </a:cubicBezTo>
                  <a:cubicBezTo>
                    <a:pt x="77110" y="82389"/>
                    <a:pt x="73278" y="83903"/>
                    <a:pt x="69446" y="83903"/>
                  </a:cubicBezTo>
                  <a:cubicBezTo>
                    <a:pt x="65524" y="83903"/>
                    <a:pt x="61870" y="82389"/>
                    <a:pt x="59107" y="79629"/>
                  </a:cubicBezTo>
                  <a:cubicBezTo>
                    <a:pt x="56433" y="77047"/>
                    <a:pt x="54829" y="73218"/>
                    <a:pt x="54829" y="69479"/>
                  </a:cubicBezTo>
                  <a:cubicBezTo>
                    <a:pt x="54829" y="65561"/>
                    <a:pt x="56433" y="61821"/>
                    <a:pt x="59107" y="59150"/>
                  </a:cubicBezTo>
                  <a:cubicBezTo>
                    <a:pt x="61870" y="56390"/>
                    <a:pt x="65658" y="55010"/>
                    <a:pt x="69434" y="55010"/>
                  </a:cubicBezTo>
                  <a:close/>
                  <a:moveTo>
                    <a:pt x="179168" y="54916"/>
                  </a:moveTo>
                  <a:cubicBezTo>
                    <a:pt x="182938" y="54916"/>
                    <a:pt x="186719" y="56273"/>
                    <a:pt x="189432" y="58987"/>
                  </a:cubicBezTo>
                  <a:cubicBezTo>
                    <a:pt x="192190" y="61745"/>
                    <a:pt x="193702" y="65571"/>
                    <a:pt x="193702" y="69309"/>
                  </a:cubicBezTo>
                  <a:cubicBezTo>
                    <a:pt x="193702" y="73224"/>
                    <a:pt x="192190" y="76961"/>
                    <a:pt x="189432" y="79631"/>
                  </a:cubicBezTo>
                  <a:cubicBezTo>
                    <a:pt x="186852" y="82389"/>
                    <a:pt x="183026" y="83902"/>
                    <a:pt x="179290" y="83902"/>
                  </a:cubicBezTo>
                  <a:cubicBezTo>
                    <a:pt x="175465" y="83902"/>
                    <a:pt x="171639" y="82389"/>
                    <a:pt x="168970" y="79542"/>
                  </a:cubicBezTo>
                  <a:cubicBezTo>
                    <a:pt x="166212" y="76961"/>
                    <a:pt x="164700" y="73135"/>
                    <a:pt x="164700" y="69309"/>
                  </a:cubicBezTo>
                  <a:cubicBezTo>
                    <a:pt x="164700" y="65393"/>
                    <a:pt x="166212" y="61745"/>
                    <a:pt x="168970" y="58987"/>
                  </a:cubicBezTo>
                  <a:cubicBezTo>
                    <a:pt x="171639" y="56273"/>
                    <a:pt x="175398" y="54916"/>
                    <a:pt x="179168" y="54916"/>
                  </a:cubicBezTo>
                  <a:close/>
                  <a:moveTo>
                    <a:pt x="124338" y="54916"/>
                  </a:moveTo>
                  <a:cubicBezTo>
                    <a:pt x="128108" y="54916"/>
                    <a:pt x="131889" y="56273"/>
                    <a:pt x="134602" y="58987"/>
                  </a:cubicBezTo>
                  <a:cubicBezTo>
                    <a:pt x="137360" y="61745"/>
                    <a:pt x="138872" y="65571"/>
                    <a:pt x="138872" y="69309"/>
                  </a:cubicBezTo>
                  <a:cubicBezTo>
                    <a:pt x="138872" y="73224"/>
                    <a:pt x="137360" y="76961"/>
                    <a:pt x="134602" y="79631"/>
                  </a:cubicBezTo>
                  <a:cubicBezTo>
                    <a:pt x="131933" y="82389"/>
                    <a:pt x="128107" y="83902"/>
                    <a:pt x="124282" y="83902"/>
                  </a:cubicBezTo>
                  <a:cubicBezTo>
                    <a:pt x="120546" y="83902"/>
                    <a:pt x="116809" y="82389"/>
                    <a:pt x="114140" y="79542"/>
                  </a:cubicBezTo>
                  <a:cubicBezTo>
                    <a:pt x="111382" y="76961"/>
                    <a:pt x="109870" y="73135"/>
                    <a:pt x="109870" y="69309"/>
                  </a:cubicBezTo>
                  <a:cubicBezTo>
                    <a:pt x="109870" y="65393"/>
                    <a:pt x="111382" y="61745"/>
                    <a:pt x="114140" y="58987"/>
                  </a:cubicBezTo>
                  <a:cubicBezTo>
                    <a:pt x="116809" y="56273"/>
                    <a:pt x="120568" y="54916"/>
                    <a:pt x="124338" y="54916"/>
                  </a:cubicBezTo>
                  <a:close/>
                  <a:moveTo>
                    <a:pt x="43701" y="29059"/>
                  </a:moveTo>
                  <a:cubicBezTo>
                    <a:pt x="35602" y="29059"/>
                    <a:pt x="29016" y="35547"/>
                    <a:pt x="29016" y="43722"/>
                  </a:cubicBezTo>
                  <a:lnTo>
                    <a:pt x="29016" y="109662"/>
                  </a:lnTo>
                  <a:lnTo>
                    <a:pt x="549249" y="109662"/>
                  </a:lnTo>
                  <a:lnTo>
                    <a:pt x="549249" y="43634"/>
                  </a:lnTo>
                  <a:cubicBezTo>
                    <a:pt x="549249" y="35547"/>
                    <a:pt x="542752" y="29059"/>
                    <a:pt x="534653" y="29059"/>
                  </a:cubicBezTo>
                  <a:close/>
                  <a:moveTo>
                    <a:pt x="43701" y="0"/>
                  </a:moveTo>
                  <a:lnTo>
                    <a:pt x="534564" y="0"/>
                  </a:lnTo>
                  <a:cubicBezTo>
                    <a:pt x="558595" y="0"/>
                    <a:pt x="578354" y="19551"/>
                    <a:pt x="578354" y="43722"/>
                  </a:cubicBezTo>
                  <a:lnTo>
                    <a:pt x="578354" y="424074"/>
                  </a:lnTo>
                  <a:cubicBezTo>
                    <a:pt x="578354" y="448157"/>
                    <a:pt x="558773" y="467708"/>
                    <a:pt x="534653" y="467708"/>
                  </a:cubicBezTo>
                  <a:lnTo>
                    <a:pt x="43701" y="467708"/>
                  </a:lnTo>
                  <a:cubicBezTo>
                    <a:pt x="19581" y="467708"/>
                    <a:pt x="0" y="448157"/>
                    <a:pt x="0" y="424074"/>
                  </a:cubicBezTo>
                  <a:lnTo>
                    <a:pt x="0" y="43634"/>
                  </a:lnTo>
                  <a:cubicBezTo>
                    <a:pt x="0" y="19551"/>
                    <a:pt x="19581" y="0"/>
                    <a:pt x="43701"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n-ea"/>
                <a:sym typeface="+mn-lt"/>
              </a:endParaRPr>
            </a:p>
          </p:txBody>
        </p:sp>
      </p:grpSp>
      <p:grpSp>
        <p:nvGrpSpPr>
          <p:cNvPr id="3" name="Group 2"/>
          <p:cNvGrpSpPr/>
          <p:nvPr/>
        </p:nvGrpSpPr>
        <p:grpSpPr>
          <a:xfrm>
            <a:off x="7664450" y="3666490"/>
            <a:ext cx="652780" cy="652780"/>
            <a:chOff x="7166" y="7048"/>
            <a:chExt cx="1028" cy="1028"/>
          </a:xfrm>
        </p:grpSpPr>
        <p:sp>
          <p:nvSpPr>
            <p:cNvPr id="11" name="椭圆 10"/>
            <p:cNvSpPr/>
            <p:nvPr/>
          </p:nvSpPr>
          <p:spPr>
            <a:xfrm>
              <a:off x="7166" y="7048"/>
              <a:ext cx="1029" cy="10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cs typeface="+mn-ea"/>
                <a:sym typeface="+mn-lt"/>
              </a:endParaRPr>
            </a:p>
          </p:txBody>
        </p:sp>
        <p:sp>
          <p:nvSpPr>
            <p:cNvPr id="12" name="图形 63"/>
            <p:cNvSpPr>
              <a:spLocks noChangeAspect="1"/>
            </p:cNvSpPr>
            <p:nvPr/>
          </p:nvSpPr>
          <p:spPr bwMode="auto">
            <a:xfrm>
              <a:off x="7392" y="7274"/>
              <a:ext cx="575" cy="574"/>
            </a:xfrm>
            <a:custGeom>
              <a:avLst/>
              <a:gdLst>
                <a:gd name="connsiteX0" fmla="*/ 303336 w 606580"/>
                <a:gd name="connsiteY0" fmla="*/ 322290 h 605592"/>
                <a:gd name="connsiteX1" fmla="*/ 258395 w 606580"/>
                <a:gd name="connsiteY1" fmla="*/ 367070 h 605592"/>
                <a:gd name="connsiteX2" fmla="*/ 303336 w 606580"/>
                <a:gd name="connsiteY2" fmla="*/ 411943 h 605592"/>
                <a:gd name="connsiteX3" fmla="*/ 348183 w 606580"/>
                <a:gd name="connsiteY3" fmla="*/ 367070 h 605592"/>
                <a:gd name="connsiteX4" fmla="*/ 303336 w 606580"/>
                <a:gd name="connsiteY4" fmla="*/ 322290 h 605592"/>
                <a:gd name="connsiteX5" fmla="*/ 303336 w 606580"/>
                <a:gd name="connsiteY5" fmla="*/ 296516 h 605592"/>
                <a:gd name="connsiteX6" fmla="*/ 373996 w 606580"/>
                <a:gd name="connsiteY6" fmla="*/ 367070 h 605592"/>
                <a:gd name="connsiteX7" fmla="*/ 303336 w 606580"/>
                <a:gd name="connsiteY7" fmla="*/ 437717 h 605592"/>
                <a:gd name="connsiteX8" fmla="*/ 232583 w 606580"/>
                <a:gd name="connsiteY8" fmla="*/ 367070 h 605592"/>
                <a:gd name="connsiteX9" fmla="*/ 303336 w 606580"/>
                <a:gd name="connsiteY9" fmla="*/ 296516 h 605592"/>
                <a:gd name="connsiteX10" fmla="*/ 303325 w 606580"/>
                <a:gd name="connsiteY10" fmla="*/ 249725 h 605592"/>
                <a:gd name="connsiteX11" fmla="*/ 185670 w 606580"/>
                <a:gd name="connsiteY11" fmla="*/ 367081 h 605592"/>
                <a:gd name="connsiteX12" fmla="*/ 303325 w 606580"/>
                <a:gd name="connsiteY12" fmla="*/ 484530 h 605592"/>
                <a:gd name="connsiteX13" fmla="*/ 420888 w 606580"/>
                <a:gd name="connsiteY13" fmla="*/ 367081 h 605592"/>
                <a:gd name="connsiteX14" fmla="*/ 303325 w 606580"/>
                <a:gd name="connsiteY14" fmla="*/ 249725 h 605592"/>
                <a:gd name="connsiteX15" fmla="*/ 290417 w 606580"/>
                <a:gd name="connsiteY15" fmla="*/ 186504 h 605592"/>
                <a:gd name="connsiteX16" fmla="*/ 316233 w 606580"/>
                <a:gd name="connsiteY16" fmla="*/ 186504 h 605592"/>
                <a:gd name="connsiteX17" fmla="*/ 316233 w 606580"/>
                <a:gd name="connsiteY17" fmla="*/ 224511 h 605592"/>
                <a:gd name="connsiteX18" fmla="*/ 395165 w 606580"/>
                <a:gd name="connsiteY18" fmla="*/ 257233 h 605592"/>
                <a:gd name="connsiteX19" fmla="*/ 422095 w 606580"/>
                <a:gd name="connsiteY19" fmla="*/ 230258 h 605592"/>
                <a:gd name="connsiteX20" fmla="*/ 440296 w 606580"/>
                <a:gd name="connsiteY20" fmla="*/ 248520 h 605592"/>
                <a:gd name="connsiteX21" fmla="*/ 413366 w 606580"/>
                <a:gd name="connsiteY21" fmla="*/ 275402 h 605592"/>
                <a:gd name="connsiteX22" fmla="*/ 446146 w 606580"/>
                <a:gd name="connsiteY22" fmla="*/ 354196 h 605592"/>
                <a:gd name="connsiteX23" fmla="*/ 484220 w 606580"/>
                <a:gd name="connsiteY23" fmla="*/ 354196 h 605592"/>
                <a:gd name="connsiteX24" fmla="*/ 484220 w 606580"/>
                <a:gd name="connsiteY24" fmla="*/ 379966 h 605592"/>
                <a:gd name="connsiteX25" fmla="*/ 446146 w 606580"/>
                <a:gd name="connsiteY25" fmla="*/ 379966 h 605592"/>
                <a:gd name="connsiteX26" fmla="*/ 413366 w 606580"/>
                <a:gd name="connsiteY26" fmla="*/ 458760 h 605592"/>
                <a:gd name="connsiteX27" fmla="*/ 440389 w 606580"/>
                <a:gd name="connsiteY27" fmla="*/ 485643 h 605592"/>
                <a:gd name="connsiteX28" fmla="*/ 422095 w 606580"/>
                <a:gd name="connsiteY28" fmla="*/ 503904 h 605592"/>
                <a:gd name="connsiteX29" fmla="*/ 395165 w 606580"/>
                <a:gd name="connsiteY29" fmla="*/ 477022 h 605592"/>
                <a:gd name="connsiteX30" fmla="*/ 316233 w 606580"/>
                <a:gd name="connsiteY30" fmla="*/ 509652 h 605592"/>
                <a:gd name="connsiteX31" fmla="*/ 316233 w 606580"/>
                <a:gd name="connsiteY31" fmla="*/ 547658 h 605592"/>
                <a:gd name="connsiteX32" fmla="*/ 290417 w 606580"/>
                <a:gd name="connsiteY32" fmla="*/ 547658 h 605592"/>
                <a:gd name="connsiteX33" fmla="*/ 290417 w 606580"/>
                <a:gd name="connsiteY33" fmla="*/ 509652 h 605592"/>
                <a:gd name="connsiteX34" fmla="*/ 211485 w 606580"/>
                <a:gd name="connsiteY34" fmla="*/ 477022 h 605592"/>
                <a:gd name="connsiteX35" fmla="*/ 184462 w 606580"/>
                <a:gd name="connsiteY35" fmla="*/ 503904 h 605592"/>
                <a:gd name="connsiteX36" fmla="*/ 166261 w 606580"/>
                <a:gd name="connsiteY36" fmla="*/ 485643 h 605592"/>
                <a:gd name="connsiteX37" fmla="*/ 193191 w 606580"/>
                <a:gd name="connsiteY37" fmla="*/ 458760 h 605592"/>
                <a:gd name="connsiteX38" fmla="*/ 160411 w 606580"/>
                <a:gd name="connsiteY38" fmla="*/ 379966 h 605592"/>
                <a:gd name="connsiteX39" fmla="*/ 122431 w 606580"/>
                <a:gd name="connsiteY39" fmla="*/ 379966 h 605592"/>
                <a:gd name="connsiteX40" fmla="*/ 122431 w 606580"/>
                <a:gd name="connsiteY40" fmla="*/ 354196 h 605592"/>
                <a:gd name="connsiteX41" fmla="*/ 160411 w 606580"/>
                <a:gd name="connsiteY41" fmla="*/ 354196 h 605592"/>
                <a:gd name="connsiteX42" fmla="*/ 193191 w 606580"/>
                <a:gd name="connsiteY42" fmla="*/ 275402 h 605592"/>
                <a:gd name="connsiteX43" fmla="*/ 166261 w 606580"/>
                <a:gd name="connsiteY43" fmla="*/ 248520 h 605592"/>
                <a:gd name="connsiteX44" fmla="*/ 184462 w 606580"/>
                <a:gd name="connsiteY44" fmla="*/ 230258 h 605592"/>
                <a:gd name="connsiteX45" fmla="*/ 211485 w 606580"/>
                <a:gd name="connsiteY45" fmla="*/ 257233 h 605592"/>
                <a:gd name="connsiteX46" fmla="*/ 290417 w 606580"/>
                <a:gd name="connsiteY46" fmla="*/ 224511 h 605592"/>
                <a:gd name="connsiteX47" fmla="*/ 25812 w 606580"/>
                <a:gd name="connsiteY47" fmla="*/ 159254 h 605592"/>
                <a:gd name="connsiteX48" fmla="*/ 25812 w 606580"/>
                <a:gd name="connsiteY48" fmla="*/ 579822 h 605592"/>
                <a:gd name="connsiteX49" fmla="*/ 580768 w 606580"/>
                <a:gd name="connsiteY49" fmla="*/ 579822 h 605592"/>
                <a:gd name="connsiteX50" fmla="*/ 580768 w 606580"/>
                <a:gd name="connsiteY50" fmla="*/ 159254 h 605592"/>
                <a:gd name="connsiteX51" fmla="*/ 499956 w 606580"/>
                <a:gd name="connsiteY51" fmla="*/ 75576 h 605592"/>
                <a:gd name="connsiteX52" fmla="*/ 543636 w 606580"/>
                <a:gd name="connsiteY52" fmla="*/ 75576 h 605592"/>
                <a:gd name="connsiteX53" fmla="*/ 543636 w 606580"/>
                <a:gd name="connsiteY53" fmla="*/ 101332 h 605592"/>
                <a:gd name="connsiteX54" fmla="*/ 499956 w 606580"/>
                <a:gd name="connsiteY54" fmla="*/ 101332 h 605592"/>
                <a:gd name="connsiteX55" fmla="*/ 433695 w 606580"/>
                <a:gd name="connsiteY55" fmla="*/ 75576 h 605592"/>
                <a:gd name="connsiteX56" fmla="*/ 477234 w 606580"/>
                <a:gd name="connsiteY56" fmla="*/ 75576 h 605592"/>
                <a:gd name="connsiteX57" fmla="*/ 477234 w 606580"/>
                <a:gd name="connsiteY57" fmla="*/ 101332 h 605592"/>
                <a:gd name="connsiteX58" fmla="*/ 433695 w 606580"/>
                <a:gd name="connsiteY58" fmla="*/ 101332 h 605592"/>
                <a:gd name="connsiteX59" fmla="*/ 367363 w 606580"/>
                <a:gd name="connsiteY59" fmla="*/ 75576 h 605592"/>
                <a:gd name="connsiteX60" fmla="*/ 410902 w 606580"/>
                <a:gd name="connsiteY60" fmla="*/ 75576 h 605592"/>
                <a:gd name="connsiteX61" fmla="*/ 410902 w 606580"/>
                <a:gd name="connsiteY61" fmla="*/ 101332 h 605592"/>
                <a:gd name="connsiteX62" fmla="*/ 367363 w 606580"/>
                <a:gd name="connsiteY62" fmla="*/ 101332 h 605592"/>
                <a:gd name="connsiteX63" fmla="*/ 25812 w 606580"/>
                <a:gd name="connsiteY63" fmla="*/ 25770 h 605592"/>
                <a:gd name="connsiteX64" fmla="*/ 25812 w 606580"/>
                <a:gd name="connsiteY64" fmla="*/ 133484 h 605592"/>
                <a:gd name="connsiteX65" fmla="*/ 580768 w 606580"/>
                <a:gd name="connsiteY65" fmla="*/ 133484 h 605592"/>
                <a:gd name="connsiteX66" fmla="*/ 580768 w 606580"/>
                <a:gd name="connsiteY66" fmla="*/ 25770 h 605592"/>
                <a:gd name="connsiteX67" fmla="*/ 0 w 606580"/>
                <a:gd name="connsiteY67" fmla="*/ 0 h 605592"/>
                <a:gd name="connsiteX68" fmla="*/ 606580 w 606580"/>
                <a:gd name="connsiteY68" fmla="*/ 0 h 605592"/>
                <a:gd name="connsiteX69" fmla="*/ 606580 w 606580"/>
                <a:gd name="connsiteY69" fmla="*/ 605592 h 605592"/>
                <a:gd name="connsiteX70" fmla="*/ 0 w 606580"/>
                <a:gd name="connsiteY70" fmla="*/ 605592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6580" h="605592">
                  <a:moveTo>
                    <a:pt x="303336" y="322290"/>
                  </a:moveTo>
                  <a:cubicBezTo>
                    <a:pt x="278544" y="322290"/>
                    <a:pt x="258395" y="342316"/>
                    <a:pt x="258395" y="367070"/>
                  </a:cubicBezTo>
                  <a:cubicBezTo>
                    <a:pt x="258395" y="391824"/>
                    <a:pt x="278544" y="411943"/>
                    <a:pt x="303336" y="411943"/>
                  </a:cubicBezTo>
                  <a:cubicBezTo>
                    <a:pt x="328034" y="411943"/>
                    <a:pt x="348183" y="391824"/>
                    <a:pt x="348183" y="367070"/>
                  </a:cubicBezTo>
                  <a:cubicBezTo>
                    <a:pt x="348183" y="342316"/>
                    <a:pt x="328034" y="322290"/>
                    <a:pt x="303336" y="322290"/>
                  </a:cubicBezTo>
                  <a:close/>
                  <a:moveTo>
                    <a:pt x="303336" y="296516"/>
                  </a:moveTo>
                  <a:cubicBezTo>
                    <a:pt x="342333" y="296516"/>
                    <a:pt x="373996" y="328131"/>
                    <a:pt x="373996" y="367070"/>
                  </a:cubicBezTo>
                  <a:cubicBezTo>
                    <a:pt x="373996" y="406009"/>
                    <a:pt x="342333" y="437717"/>
                    <a:pt x="303336" y="437717"/>
                  </a:cubicBezTo>
                  <a:cubicBezTo>
                    <a:pt x="264338" y="437717"/>
                    <a:pt x="232583" y="406009"/>
                    <a:pt x="232583" y="367070"/>
                  </a:cubicBezTo>
                  <a:cubicBezTo>
                    <a:pt x="232583" y="328131"/>
                    <a:pt x="264338" y="296516"/>
                    <a:pt x="303336" y="296516"/>
                  </a:cubicBezTo>
                  <a:close/>
                  <a:moveTo>
                    <a:pt x="303325" y="249725"/>
                  </a:moveTo>
                  <a:cubicBezTo>
                    <a:pt x="238415" y="249725"/>
                    <a:pt x="185670" y="302377"/>
                    <a:pt x="185670" y="367081"/>
                  </a:cubicBezTo>
                  <a:cubicBezTo>
                    <a:pt x="185670" y="431877"/>
                    <a:pt x="238415" y="484530"/>
                    <a:pt x="303325" y="484530"/>
                  </a:cubicBezTo>
                  <a:cubicBezTo>
                    <a:pt x="368143" y="484530"/>
                    <a:pt x="420888" y="431877"/>
                    <a:pt x="420888" y="367081"/>
                  </a:cubicBezTo>
                  <a:cubicBezTo>
                    <a:pt x="420888" y="302377"/>
                    <a:pt x="368143" y="249725"/>
                    <a:pt x="303325" y="249725"/>
                  </a:cubicBezTo>
                  <a:close/>
                  <a:moveTo>
                    <a:pt x="290417" y="186504"/>
                  </a:moveTo>
                  <a:lnTo>
                    <a:pt x="316233" y="186504"/>
                  </a:lnTo>
                  <a:lnTo>
                    <a:pt x="316233" y="224511"/>
                  </a:lnTo>
                  <a:cubicBezTo>
                    <a:pt x="346042" y="227199"/>
                    <a:pt x="373343" y="239064"/>
                    <a:pt x="395165" y="257233"/>
                  </a:cubicBezTo>
                  <a:lnTo>
                    <a:pt x="422095" y="230258"/>
                  </a:lnTo>
                  <a:lnTo>
                    <a:pt x="440296" y="248520"/>
                  </a:lnTo>
                  <a:lnTo>
                    <a:pt x="413366" y="275402"/>
                  </a:lnTo>
                  <a:cubicBezTo>
                    <a:pt x="431567" y="297186"/>
                    <a:pt x="443453" y="324440"/>
                    <a:pt x="446146" y="354196"/>
                  </a:cubicBezTo>
                  <a:lnTo>
                    <a:pt x="484220" y="354196"/>
                  </a:lnTo>
                  <a:lnTo>
                    <a:pt x="484220" y="379966"/>
                  </a:lnTo>
                  <a:lnTo>
                    <a:pt x="446146" y="379966"/>
                  </a:lnTo>
                  <a:cubicBezTo>
                    <a:pt x="443453" y="409815"/>
                    <a:pt x="431567" y="436976"/>
                    <a:pt x="413366" y="458760"/>
                  </a:cubicBezTo>
                  <a:lnTo>
                    <a:pt x="440389" y="485643"/>
                  </a:lnTo>
                  <a:lnTo>
                    <a:pt x="422095" y="503904"/>
                  </a:lnTo>
                  <a:lnTo>
                    <a:pt x="395165" y="477022"/>
                  </a:lnTo>
                  <a:cubicBezTo>
                    <a:pt x="373343" y="495191"/>
                    <a:pt x="346042" y="507056"/>
                    <a:pt x="316233" y="509652"/>
                  </a:cubicBezTo>
                  <a:lnTo>
                    <a:pt x="316233" y="547658"/>
                  </a:lnTo>
                  <a:lnTo>
                    <a:pt x="290417" y="547658"/>
                  </a:lnTo>
                  <a:lnTo>
                    <a:pt x="290417" y="509652"/>
                  </a:lnTo>
                  <a:cubicBezTo>
                    <a:pt x="260516" y="507056"/>
                    <a:pt x="233215" y="495191"/>
                    <a:pt x="211485" y="477022"/>
                  </a:cubicBezTo>
                  <a:lnTo>
                    <a:pt x="184462" y="503904"/>
                  </a:lnTo>
                  <a:lnTo>
                    <a:pt x="166261" y="485643"/>
                  </a:lnTo>
                  <a:lnTo>
                    <a:pt x="193191" y="458760"/>
                  </a:lnTo>
                  <a:cubicBezTo>
                    <a:pt x="174990" y="436976"/>
                    <a:pt x="163104" y="409815"/>
                    <a:pt x="160411" y="379966"/>
                  </a:cubicBezTo>
                  <a:lnTo>
                    <a:pt x="122431" y="379966"/>
                  </a:lnTo>
                  <a:lnTo>
                    <a:pt x="122431" y="354196"/>
                  </a:lnTo>
                  <a:lnTo>
                    <a:pt x="160411" y="354196"/>
                  </a:lnTo>
                  <a:cubicBezTo>
                    <a:pt x="163104" y="324440"/>
                    <a:pt x="174990" y="297186"/>
                    <a:pt x="193191" y="275402"/>
                  </a:cubicBezTo>
                  <a:lnTo>
                    <a:pt x="166261" y="248520"/>
                  </a:lnTo>
                  <a:lnTo>
                    <a:pt x="184462" y="230258"/>
                  </a:lnTo>
                  <a:lnTo>
                    <a:pt x="211485" y="257233"/>
                  </a:lnTo>
                  <a:cubicBezTo>
                    <a:pt x="233215" y="239064"/>
                    <a:pt x="260516" y="227199"/>
                    <a:pt x="290417" y="224511"/>
                  </a:cubicBezTo>
                  <a:close/>
                  <a:moveTo>
                    <a:pt x="25812" y="159254"/>
                  </a:moveTo>
                  <a:lnTo>
                    <a:pt x="25812" y="579822"/>
                  </a:lnTo>
                  <a:lnTo>
                    <a:pt x="580768" y="579822"/>
                  </a:lnTo>
                  <a:lnTo>
                    <a:pt x="580768" y="159254"/>
                  </a:lnTo>
                  <a:close/>
                  <a:moveTo>
                    <a:pt x="499956" y="75576"/>
                  </a:moveTo>
                  <a:lnTo>
                    <a:pt x="543636" y="75576"/>
                  </a:lnTo>
                  <a:lnTo>
                    <a:pt x="543636" y="101332"/>
                  </a:lnTo>
                  <a:lnTo>
                    <a:pt x="499956" y="101332"/>
                  </a:lnTo>
                  <a:close/>
                  <a:moveTo>
                    <a:pt x="433695" y="75576"/>
                  </a:moveTo>
                  <a:lnTo>
                    <a:pt x="477234" y="75576"/>
                  </a:lnTo>
                  <a:lnTo>
                    <a:pt x="477234" y="101332"/>
                  </a:lnTo>
                  <a:lnTo>
                    <a:pt x="433695" y="101332"/>
                  </a:lnTo>
                  <a:close/>
                  <a:moveTo>
                    <a:pt x="367363" y="75576"/>
                  </a:moveTo>
                  <a:lnTo>
                    <a:pt x="410902" y="75576"/>
                  </a:lnTo>
                  <a:lnTo>
                    <a:pt x="410902" y="101332"/>
                  </a:lnTo>
                  <a:lnTo>
                    <a:pt x="367363" y="101332"/>
                  </a:lnTo>
                  <a:close/>
                  <a:moveTo>
                    <a:pt x="25812" y="25770"/>
                  </a:moveTo>
                  <a:lnTo>
                    <a:pt x="25812" y="133484"/>
                  </a:lnTo>
                  <a:lnTo>
                    <a:pt x="580768" y="133484"/>
                  </a:lnTo>
                  <a:lnTo>
                    <a:pt x="580768" y="25770"/>
                  </a:lnTo>
                  <a:close/>
                  <a:moveTo>
                    <a:pt x="0" y="0"/>
                  </a:moveTo>
                  <a:lnTo>
                    <a:pt x="606580" y="0"/>
                  </a:lnTo>
                  <a:lnTo>
                    <a:pt x="606580" y="605592"/>
                  </a:lnTo>
                  <a:lnTo>
                    <a:pt x="0" y="605592"/>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n-ea"/>
                <a:sym typeface="+mn-lt"/>
              </a:endParaRPr>
            </a:p>
          </p:txBody>
        </p:sp>
      </p:grpSp>
      <p:sp>
        <p:nvSpPr>
          <p:cNvPr id="13" name="文本框 30"/>
          <p:cNvSpPr txBox="1"/>
          <p:nvPr/>
        </p:nvSpPr>
        <p:spPr>
          <a:xfrm>
            <a:off x="8318138" y="3703613"/>
            <a:ext cx="252346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altLang="zh-CN" dirty="0">
                <a:solidFill>
                  <a:schemeClr val="accent2"/>
                </a:solidFill>
                <a:latin typeface="MuseoModerno Black" pitchFamily="2" charset="0"/>
                <a:ea typeface="MuseoModerno Black" pitchFamily="2" charset="0"/>
                <a:cs typeface="+mn-ea"/>
                <a:sym typeface="+mn-lt"/>
              </a:rPr>
              <a:t>Data cleaning</a:t>
            </a:r>
          </a:p>
        </p:txBody>
      </p:sp>
      <p:sp>
        <p:nvSpPr>
          <p:cNvPr id="14" name="文本框 31"/>
          <p:cNvSpPr txBox="1"/>
          <p:nvPr/>
        </p:nvSpPr>
        <p:spPr>
          <a:xfrm>
            <a:off x="8317993" y="874497"/>
            <a:ext cx="3650193" cy="17068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IN" altLang="en-US" sz="1400">
                <a:solidFill>
                  <a:schemeClr val="tx1">
                    <a:lumMod val="75000"/>
                    <a:lumOff val="25000"/>
                  </a:schemeClr>
                </a:solidFill>
                <a:cs typeface="+mn-ea"/>
                <a:sym typeface="+mn-lt"/>
              </a:rPr>
              <a:t>Prepared a c</a:t>
            </a:r>
            <a:r>
              <a:rPr lang="en-US" altLang="zh-CN" sz="1400">
                <a:solidFill>
                  <a:schemeClr val="tx1">
                    <a:lumMod val="75000"/>
                    <a:lumOff val="25000"/>
                  </a:schemeClr>
                </a:solidFill>
                <a:cs typeface="+mn-ea"/>
                <a:sym typeface="+mn-lt"/>
              </a:rPr>
              <a:t>onsolidated </a:t>
            </a:r>
            <a:r>
              <a:rPr lang="en-IN" altLang="en-US" sz="1400">
                <a:solidFill>
                  <a:schemeClr val="tx1">
                    <a:lumMod val="75000"/>
                    <a:lumOff val="25000"/>
                  </a:schemeClr>
                </a:solidFill>
                <a:cs typeface="+mn-ea"/>
                <a:sym typeface="+mn-lt"/>
              </a:rPr>
              <a:t>d</a:t>
            </a:r>
            <a:r>
              <a:rPr lang="en-US" altLang="zh-CN" sz="1400">
                <a:solidFill>
                  <a:schemeClr val="tx1">
                    <a:lumMod val="75000"/>
                    <a:lumOff val="25000"/>
                  </a:schemeClr>
                </a:solidFill>
                <a:cs typeface="+mn-ea"/>
                <a:sym typeface="+mn-lt"/>
              </a:rPr>
              <a:t>ata </a:t>
            </a:r>
            <a:r>
              <a:rPr lang="en-IN" altLang="en-US" sz="1400">
                <a:solidFill>
                  <a:schemeClr val="tx1">
                    <a:lumMod val="75000"/>
                    <a:lumOff val="25000"/>
                  </a:schemeClr>
                </a:solidFill>
                <a:cs typeface="+mn-ea"/>
                <a:sym typeface="+mn-lt"/>
              </a:rPr>
              <a:t>v</a:t>
            </a:r>
            <a:r>
              <a:rPr lang="en-US" altLang="zh-CN" sz="1400">
                <a:solidFill>
                  <a:schemeClr val="tx1">
                    <a:lumMod val="75000"/>
                    <a:lumOff val="25000"/>
                  </a:schemeClr>
                </a:solidFill>
                <a:cs typeface="+mn-ea"/>
                <a:sym typeface="+mn-lt"/>
              </a:rPr>
              <a:t>iew</a:t>
            </a:r>
            <a:r>
              <a:rPr lang="en-IN" altLang="en-US" sz="1400">
                <a:solidFill>
                  <a:schemeClr val="tx1">
                    <a:lumMod val="75000"/>
                    <a:lumOff val="25000"/>
                  </a:schemeClr>
                </a:solidFill>
                <a:cs typeface="+mn-ea"/>
                <a:sym typeface="+mn-lt"/>
              </a:rPr>
              <a:t> of datasets.Used json package and for loop for retreival of the json files.Merged three datasets using </a:t>
            </a:r>
            <a:r>
              <a:rPr lang="en-IN" altLang="en-US" sz="1400" b="1">
                <a:solidFill>
                  <a:schemeClr val="tx1">
                    <a:lumMod val="75000"/>
                    <a:lumOff val="25000"/>
                  </a:schemeClr>
                </a:solidFill>
                <a:cs typeface="+mn-ea"/>
                <a:sym typeface="+mn-lt"/>
              </a:rPr>
              <a:t>pd.merge </a:t>
            </a:r>
            <a:r>
              <a:rPr lang="en-IN" altLang="en-US" sz="1400">
                <a:solidFill>
                  <a:schemeClr val="tx1">
                    <a:lumMod val="75000"/>
                    <a:lumOff val="25000"/>
                  </a:schemeClr>
                </a:solidFill>
                <a:cs typeface="+mn-ea"/>
                <a:sym typeface="+mn-lt"/>
              </a:rPr>
              <a:t>and stored in the variable “TOTAL_DATA”.</a:t>
            </a:r>
            <a:endParaRPr lang="en-US" altLang="zh-CN" sz="1400">
              <a:solidFill>
                <a:schemeClr val="tx1">
                  <a:lumMod val="75000"/>
                  <a:lumOff val="25000"/>
                </a:schemeClr>
              </a:solidFill>
              <a:cs typeface="+mn-ea"/>
              <a:sym typeface="+mn-lt"/>
            </a:endParaRPr>
          </a:p>
        </p:txBody>
      </p:sp>
      <p:sp>
        <p:nvSpPr>
          <p:cNvPr id="15" name="文本框 32"/>
          <p:cNvSpPr txBox="1"/>
          <p:nvPr/>
        </p:nvSpPr>
        <p:spPr>
          <a:xfrm>
            <a:off x="7563289" y="618148"/>
            <a:ext cx="252346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IN" altLang="zh-CN" dirty="0">
                <a:solidFill>
                  <a:schemeClr val="accent2"/>
                </a:solidFill>
                <a:latin typeface="MuseoModerno Black" pitchFamily="2" charset="0"/>
                <a:ea typeface="MuseoModerno Black" pitchFamily="2" charset="0"/>
                <a:cs typeface="+mn-ea"/>
                <a:sym typeface="+mn-lt"/>
              </a:rPr>
              <a:t>Data preparation</a:t>
            </a:r>
          </a:p>
        </p:txBody>
      </p:sp>
      <p:sp>
        <p:nvSpPr>
          <p:cNvPr id="16" name="文本框 33"/>
          <p:cNvSpPr txBox="1"/>
          <p:nvPr/>
        </p:nvSpPr>
        <p:spPr>
          <a:xfrm>
            <a:off x="0" y="1774190"/>
            <a:ext cx="4015740" cy="108394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lang="en-US" altLang="zh-CN" sz="1400" b="1">
                <a:solidFill>
                  <a:schemeClr val="tx1">
                    <a:lumMod val="75000"/>
                    <a:lumOff val="25000"/>
                  </a:schemeClr>
                </a:solidFill>
                <a:cs typeface="+mn-ea"/>
                <a:sym typeface="+mn-lt"/>
              </a:rPr>
              <a:t>The dataset provide</a:t>
            </a:r>
            <a:r>
              <a:rPr lang="en-IN" altLang="en-US" sz="1400" b="1">
                <a:solidFill>
                  <a:schemeClr val="tx1">
                    <a:lumMod val="75000"/>
                    <a:lumOff val="25000"/>
                  </a:schemeClr>
                </a:solidFill>
                <a:cs typeface="+mn-ea"/>
                <a:sym typeface="+mn-lt"/>
              </a:rPr>
              <a:t> </a:t>
            </a:r>
            <a:r>
              <a:rPr lang="en-US" altLang="zh-CN" sz="1400" b="1">
                <a:solidFill>
                  <a:schemeClr val="tx1">
                    <a:lumMod val="75000"/>
                    <a:lumOff val="25000"/>
                  </a:schemeClr>
                </a:solidFill>
                <a:cs typeface="+mn-ea"/>
                <a:sym typeface="+mn-lt"/>
              </a:rPr>
              <a:t>comprises three main sources: demographics of customers, purchase behavior, and responses to marketing campaigns.</a:t>
            </a:r>
          </a:p>
        </p:txBody>
      </p:sp>
      <p:sp>
        <p:nvSpPr>
          <p:cNvPr id="17" name="文本框 37"/>
          <p:cNvSpPr txBox="1"/>
          <p:nvPr/>
        </p:nvSpPr>
        <p:spPr>
          <a:xfrm>
            <a:off x="353060" y="4410710"/>
            <a:ext cx="410845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altLang="zh-CN" dirty="0">
                <a:solidFill>
                  <a:schemeClr val="accent2"/>
                </a:solidFill>
                <a:latin typeface="MuseoModerno Black" pitchFamily="2" charset="0"/>
                <a:ea typeface="MuseoModerno Black" pitchFamily="2" charset="0"/>
                <a:cs typeface="+mn-ea"/>
                <a:sym typeface="+mn-lt"/>
              </a:rPr>
              <a:t>Data Quality Assessment:</a:t>
            </a:r>
          </a:p>
        </p:txBody>
      </p:sp>
      <p:sp>
        <p:nvSpPr>
          <p:cNvPr id="19" name="文本框 31"/>
          <p:cNvSpPr txBox="1"/>
          <p:nvPr/>
        </p:nvSpPr>
        <p:spPr>
          <a:xfrm>
            <a:off x="8173085" y="3959225"/>
            <a:ext cx="3933825" cy="243459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400">
                <a:solidFill>
                  <a:schemeClr val="tx1">
                    <a:lumMod val="75000"/>
                    <a:lumOff val="25000"/>
                  </a:schemeClr>
                </a:solidFill>
                <a:cs typeface="+mn-ea"/>
                <a:sym typeface="+mn-lt"/>
              </a:rPr>
              <a:t> identif</a:t>
            </a:r>
            <a:r>
              <a:rPr lang="en-IN" altLang="en-US" sz="1400">
                <a:solidFill>
                  <a:schemeClr val="tx1">
                    <a:lumMod val="75000"/>
                    <a:lumOff val="25000"/>
                  </a:schemeClr>
                </a:solidFill>
                <a:cs typeface="+mn-ea"/>
                <a:sym typeface="+mn-lt"/>
              </a:rPr>
              <a:t>ied</a:t>
            </a:r>
            <a:r>
              <a:rPr lang="en-US" altLang="zh-CN" sz="1400">
                <a:solidFill>
                  <a:schemeClr val="tx1">
                    <a:lumMod val="75000"/>
                    <a:lumOff val="25000"/>
                  </a:schemeClr>
                </a:solidFill>
                <a:cs typeface="+mn-ea"/>
                <a:sym typeface="+mn-lt"/>
              </a:rPr>
              <a:t> </a:t>
            </a:r>
            <a:r>
              <a:rPr lang="en-IN" altLang="en-US" sz="1400">
                <a:solidFill>
                  <a:schemeClr val="tx1">
                    <a:lumMod val="75000"/>
                    <a:lumOff val="25000"/>
                  </a:schemeClr>
                </a:solidFill>
                <a:cs typeface="+mn-ea"/>
                <a:sym typeface="+mn-lt"/>
              </a:rPr>
              <a:t>any</a:t>
            </a:r>
            <a:r>
              <a:rPr lang="en-US" altLang="zh-CN" sz="1400">
                <a:solidFill>
                  <a:schemeClr val="tx1">
                    <a:lumMod val="75000"/>
                    <a:lumOff val="25000"/>
                  </a:schemeClr>
                </a:solidFill>
                <a:cs typeface="+mn-ea"/>
                <a:sym typeface="+mn-lt"/>
              </a:rPr>
              <a:t> errors, </a:t>
            </a:r>
            <a:r>
              <a:rPr lang="en-IN" altLang="en-US" sz="1400">
                <a:solidFill>
                  <a:schemeClr val="tx1">
                    <a:lumMod val="75000"/>
                    <a:lumOff val="25000"/>
                  </a:schemeClr>
                </a:solidFill>
                <a:cs typeface="+mn-ea"/>
                <a:sym typeface="+mn-lt"/>
              </a:rPr>
              <a:t>dulipcates </a:t>
            </a:r>
            <a:r>
              <a:rPr lang="en-US" altLang="zh-CN" sz="1400">
                <a:solidFill>
                  <a:schemeClr val="tx1">
                    <a:lumMod val="75000"/>
                    <a:lumOff val="25000"/>
                  </a:schemeClr>
                </a:solidFill>
                <a:cs typeface="+mn-ea"/>
                <a:sym typeface="+mn-lt"/>
              </a:rPr>
              <a:t>or missing values in the data .Verified that there are no duplicate rows in the cleaned dataset. Overall, the cleaning process addressed potential issues such as leading/trailing whitespaces, currency symbols, and data type conversions, ensuring that the dataset is suitable for further analysis.</a:t>
            </a:r>
          </a:p>
        </p:txBody>
      </p:sp>
      <p:sp>
        <p:nvSpPr>
          <p:cNvPr id="21" name="图形 63"/>
          <p:cNvSpPr>
            <a:spLocks noChangeAspect="1"/>
          </p:cNvSpPr>
          <p:nvPr/>
        </p:nvSpPr>
        <p:spPr bwMode="auto">
          <a:xfrm>
            <a:off x="7935741" y="5146375"/>
            <a:ext cx="283902" cy="239925"/>
          </a:xfrm>
          <a:custGeom>
            <a:avLst/>
            <a:gdLst>
              <a:gd name="connsiteX0" fmla="*/ 304335 w 608954"/>
              <a:gd name="connsiteY0" fmla="*/ 307852 h 514626"/>
              <a:gd name="connsiteX1" fmla="*/ 389130 w 608954"/>
              <a:gd name="connsiteY1" fmla="*/ 391809 h 514626"/>
              <a:gd name="connsiteX2" fmla="*/ 389130 w 608954"/>
              <a:gd name="connsiteY2" fmla="*/ 448666 h 514626"/>
              <a:gd name="connsiteX3" fmla="*/ 376184 w 608954"/>
              <a:gd name="connsiteY3" fmla="*/ 461613 h 514626"/>
              <a:gd name="connsiteX4" fmla="*/ 363237 w 608954"/>
              <a:gd name="connsiteY4" fmla="*/ 448666 h 514626"/>
              <a:gd name="connsiteX5" fmla="*/ 363237 w 608954"/>
              <a:gd name="connsiteY5" fmla="*/ 391809 h 514626"/>
              <a:gd name="connsiteX6" fmla="*/ 304335 w 608954"/>
              <a:gd name="connsiteY6" fmla="*/ 333626 h 514626"/>
              <a:gd name="connsiteX7" fmla="*/ 245433 w 608954"/>
              <a:gd name="connsiteY7" fmla="*/ 391809 h 514626"/>
              <a:gd name="connsiteX8" fmla="*/ 245433 w 608954"/>
              <a:gd name="connsiteY8" fmla="*/ 448666 h 514626"/>
              <a:gd name="connsiteX9" fmla="*/ 232487 w 608954"/>
              <a:gd name="connsiteY9" fmla="*/ 461613 h 514626"/>
              <a:gd name="connsiteX10" fmla="*/ 219540 w 608954"/>
              <a:gd name="connsiteY10" fmla="*/ 448666 h 514626"/>
              <a:gd name="connsiteX11" fmla="*/ 219540 w 608954"/>
              <a:gd name="connsiteY11" fmla="*/ 391809 h 514626"/>
              <a:gd name="connsiteX12" fmla="*/ 304335 w 608954"/>
              <a:gd name="connsiteY12" fmla="*/ 307852 h 514626"/>
              <a:gd name="connsiteX13" fmla="*/ 496125 w 608954"/>
              <a:gd name="connsiteY13" fmla="*/ 233233 h 514626"/>
              <a:gd name="connsiteX14" fmla="*/ 513411 w 608954"/>
              <a:gd name="connsiteY14" fmla="*/ 250524 h 514626"/>
              <a:gd name="connsiteX15" fmla="*/ 513411 w 608954"/>
              <a:gd name="connsiteY15" fmla="*/ 422665 h 514626"/>
              <a:gd name="connsiteX16" fmla="*/ 421434 w 608954"/>
              <a:gd name="connsiteY16" fmla="*/ 514626 h 514626"/>
              <a:gd name="connsiteX17" fmla="*/ 187151 w 608954"/>
              <a:gd name="connsiteY17" fmla="*/ 514626 h 514626"/>
              <a:gd name="connsiteX18" fmla="*/ 95174 w 608954"/>
              <a:gd name="connsiteY18" fmla="*/ 422665 h 514626"/>
              <a:gd name="connsiteX19" fmla="*/ 95174 w 608954"/>
              <a:gd name="connsiteY19" fmla="*/ 250524 h 514626"/>
              <a:gd name="connsiteX20" fmla="*/ 112460 w 608954"/>
              <a:gd name="connsiteY20" fmla="*/ 233273 h 514626"/>
              <a:gd name="connsiteX21" fmla="*/ 129705 w 608954"/>
              <a:gd name="connsiteY21" fmla="*/ 250524 h 514626"/>
              <a:gd name="connsiteX22" fmla="*/ 129705 w 608954"/>
              <a:gd name="connsiteY22" fmla="*/ 422665 h 514626"/>
              <a:gd name="connsiteX23" fmla="*/ 187151 w 608954"/>
              <a:gd name="connsiteY23" fmla="*/ 480085 h 514626"/>
              <a:gd name="connsiteX24" fmla="*/ 421434 w 608954"/>
              <a:gd name="connsiteY24" fmla="*/ 480085 h 514626"/>
              <a:gd name="connsiteX25" fmla="*/ 478880 w 608954"/>
              <a:gd name="connsiteY25" fmla="*/ 422665 h 514626"/>
              <a:gd name="connsiteX26" fmla="*/ 478880 w 608954"/>
              <a:gd name="connsiteY26" fmla="*/ 250524 h 514626"/>
              <a:gd name="connsiteX27" fmla="*/ 496125 w 608954"/>
              <a:gd name="connsiteY27" fmla="*/ 233233 h 514626"/>
              <a:gd name="connsiteX28" fmla="*/ 304275 w 608954"/>
              <a:gd name="connsiteY28" fmla="*/ 0 h 514626"/>
              <a:gd name="connsiteX29" fmla="*/ 369292 w 608954"/>
              <a:gd name="connsiteY29" fmla="*/ 26897 h 514626"/>
              <a:gd name="connsiteX30" fmla="*/ 603889 w 608954"/>
              <a:gd name="connsiteY30" fmla="*/ 261451 h 514626"/>
              <a:gd name="connsiteX31" fmla="*/ 603889 w 608954"/>
              <a:gd name="connsiteY31" fmla="*/ 285856 h 514626"/>
              <a:gd name="connsiteX32" fmla="*/ 579444 w 608954"/>
              <a:gd name="connsiteY32" fmla="*/ 285896 h 514626"/>
              <a:gd name="connsiteX33" fmla="*/ 344847 w 608954"/>
              <a:gd name="connsiteY33" fmla="*/ 51301 h 514626"/>
              <a:gd name="connsiteX34" fmla="*/ 263673 w 608954"/>
              <a:gd name="connsiteY34" fmla="*/ 51301 h 514626"/>
              <a:gd name="connsiteX35" fmla="*/ 29075 w 608954"/>
              <a:gd name="connsiteY35" fmla="*/ 285896 h 514626"/>
              <a:gd name="connsiteX36" fmla="*/ 5072 w 608954"/>
              <a:gd name="connsiteY36" fmla="*/ 285494 h 514626"/>
              <a:gd name="connsiteX37" fmla="*/ 4670 w 608954"/>
              <a:gd name="connsiteY37" fmla="*/ 261451 h 514626"/>
              <a:gd name="connsiteX38" fmla="*/ 239228 w 608954"/>
              <a:gd name="connsiteY38" fmla="*/ 26897 h 514626"/>
              <a:gd name="connsiteX39" fmla="*/ 304275 w 608954"/>
              <a:gd name="connsiteY39" fmla="*/ 0 h 514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954" h="514626">
                <a:moveTo>
                  <a:pt x="304335" y="307852"/>
                </a:moveTo>
                <a:cubicBezTo>
                  <a:pt x="350854" y="307852"/>
                  <a:pt x="388688" y="345327"/>
                  <a:pt x="389130" y="391809"/>
                </a:cubicBezTo>
                <a:lnTo>
                  <a:pt x="389130" y="448666"/>
                </a:lnTo>
                <a:cubicBezTo>
                  <a:pt x="389130" y="455823"/>
                  <a:pt x="383341" y="461613"/>
                  <a:pt x="376184" y="461613"/>
                </a:cubicBezTo>
                <a:cubicBezTo>
                  <a:pt x="369027" y="461613"/>
                  <a:pt x="363237" y="455823"/>
                  <a:pt x="363237" y="448666"/>
                </a:cubicBezTo>
                <a:lnTo>
                  <a:pt x="363237" y="391809"/>
                </a:lnTo>
                <a:cubicBezTo>
                  <a:pt x="362835" y="359561"/>
                  <a:pt x="336581" y="333626"/>
                  <a:pt x="304335" y="333626"/>
                </a:cubicBezTo>
                <a:cubicBezTo>
                  <a:pt x="272090" y="333626"/>
                  <a:pt x="245835" y="359561"/>
                  <a:pt x="245433" y="391809"/>
                </a:cubicBezTo>
                <a:lnTo>
                  <a:pt x="245433" y="448666"/>
                </a:lnTo>
                <a:cubicBezTo>
                  <a:pt x="245433" y="455823"/>
                  <a:pt x="239643" y="461613"/>
                  <a:pt x="232487" y="461613"/>
                </a:cubicBezTo>
                <a:cubicBezTo>
                  <a:pt x="225330" y="461613"/>
                  <a:pt x="219540" y="455823"/>
                  <a:pt x="219540" y="448666"/>
                </a:cubicBezTo>
                <a:lnTo>
                  <a:pt x="219540" y="391809"/>
                </a:lnTo>
                <a:cubicBezTo>
                  <a:pt x="219983" y="345327"/>
                  <a:pt x="257817" y="307852"/>
                  <a:pt x="304335" y="307852"/>
                </a:cubicBezTo>
                <a:close/>
                <a:moveTo>
                  <a:pt x="496125" y="233233"/>
                </a:moveTo>
                <a:cubicBezTo>
                  <a:pt x="505653" y="233233"/>
                  <a:pt x="513411" y="240994"/>
                  <a:pt x="513411" y="250524"/>
                </a:cubicBezTo>
                <a:lnTo>
                  <a:pt x="513411" y="422665"/>
                </a:lnTo>
                <a:cubicBezTo>
                  <a:pt x="513331" y="473410"/>
                  <a:pt x="472207" y="514586"/>
                  <a:pt x="421434" y="514626"/>
                </a:cubicBezTo>
                <a:lnTo>
                  <a:pt x="187151" y="514626"/>
                </a:lnTo>
                <a:cubicBezTo>
                  <a:pt x="136378" y="514586"/>
                  <a:pt x="95214" y="473410"/>
                  <a:pt x="95174" y="422665"/>
                </a:cubicBezTo>
                <a:lnTo>
                  <a:pt x="95174" y="250524"/>
                </a:lnTo>
                <a:cubicBezTo>
                  <a:pt x="95174" y="240994"/>
                  <a:pt x="102932" y="233273"/>
                  <a:pt x="112460" y="233273"/>
                </a:cubicBezTo>
                <a:cubicBezTo>
                  <a:pt x="121987" y="233273"/>
                  <a:pt x="129705" y="240994"/>
                  <a:pt x="129705" y="250524"/>
                </a:cubicBezTo>
                <a:lnTo>
                  <a:pt x="129705" y="422665"/>
                </a:lnTo>
                <a:cubicBezTo>
                  <a:pt x="129745" y="454350"/>
                  <a:pt x="155433" y="480045"/>
                  <a:pt x="187151" y="480085"/>
                </a:cubicBezTo>
                <a:lnTo>
                  <a:pt x="421434" y="480085"/>
                </a:lnTo>
                <a:cubicBezTo>
                  <a:pt x="453152" y="480045"/>
                  <a:pt x="478840" y="454350"/>
                  <a:pt x="478880" y="422665"/>
                </a:cubicBezTo>
                <a:lnTo>
                  <a:pt x="478880" y="250524"/>
                </a:lnTo>
                <a:cubicBezTo>
                  <a:pt x="478880" y="240994"/>
                  <a:pt x="486598" y="233233"/>
                  <a:pt x="496125" y="233233"/>
                </a:cubicBezTo>
                <a:close/>
                <a:moveTo>
                  <a:pt x="304275" y="0"/>
                </a:moveTo>
                <a:cubicBezTo>
                  <a:pt x="327810" y="0"/>
                  <a:pt x="351340" y="8966"/>
                  <a:pt x="369292" y="26897"/>
                </a:cubicBezTo>
                <a:lnTo>
                  <a:pt x="603889" y="261451"/>
                </a:lnTo>
                <a:cubicBezTo>
                  <a:pt x="610643" y="268206"/>
                  <a:pt x="610643" y="279141"/>
                  <a:pt x="603889" y="285856"/>
                </a:cubicBezTo>
                <a:cubicBezTo>
                  <a:pt x="597134" y="292610"/>
                  <a:pt x="586198" y="292610"/>
                  <a:pt x="579444" y="285896"/>
                </a:cubicBezTo>
                <a:lnTo>
                  <a:pt x="344847" y="51301"/>
                </a:lnTo>
                <a:cubicBezTo>
                  <a:pt x="322412" y="28947"/>
                  <a:pt x="286107" y="28947"/>
                  <a:pt x="263673" y="51301"/>
                </a:cubicBezTo>
                <a:lnTo>
                  <a:pt x="29075" y="285896"/>
                </a:lnTo>
                <a:cubicBezTo>
                  <a:pt x="22280" y="292248"/>
                  <a:pt x="11666" y="292087"/>
                  <a:pt x="5072" y="285494"/>
                </a:cubicBezTo>
                <a:cubicBezTo>
                  <a:pt x="-1521" y="278900"/>
                  <a:pt x="-1722" y="268286"/>
                  <a:pt x="4670" y="261451"/>
                </a:cubicBezTo>
                <a:lnTo>
                  <a:pt x="239228" y="26897"/>
                </a:lnTo>
                <a:cubicBezTo>
                  <a:pt x="257200" y="8966"/>
                  <a:pt x="280740" y="0"/>
                  <a:pt x="304275"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n-ea"/>
              <a:sym typeface="+mn-lt"/>
            </a:endParaRPr>
          </a:p>
        </p:txBody>
      </p:sp>
      <p:sp>
        <p:nvSpPr>
          <p:cNvPr id="24" name="椭圆 23"/>
          <p:cNvSpPr/>
          <p:nvPr/>
        </p:nvSpPr>
        <p:spPr>
          <a:xfrm>
            <a:off x="4503420" y="1479550"/>
            <a:ext cx="554990" cy="5600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cs typeface="+mn-ea"/>
              <a:sym typeface="+mn-lt"/>
            </a:endParaRPr>
          </a:p>
        </p:txBody>
      </p:sp>
      <p:sp>
        <p:nvSpPr>
          <p:cNvPr id="27" name="文本框 32"/>
          <p:cNvSpPr txBox="1"/>
          <p:nvPr/>
        </p:nvSpPr>
        <p:spPr>
          <a:xfrm>
            <a:off x="1937824" y="1437298"/>
            <a:ext cx="2523460" cy="3683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altLang="zh-CN" dirty="0">
                <a:solidFill>
                  <a:srgbClr val="E16E67"/>
                </a:solidFill>
                <a:latin typeface="MuseoModerno Black" pitchFamily="2" charset="0"/>
                <a:ea typeface="MuseoModerno Black" pitchFamily="2" charset="0"/>
                <a:cs typeface="+mn-ea"/>
                <a:sym typeface="+mn-lt"/>
              </a:rPr>
              <a:t>Data understanding</a:t>
            </a:r>
          </a:p>
        </p:txBody>
      </p:sp>
      <p:sp>
        <p:nvSpPr>
          <p:cNvPr id="5" name="文本框 31"/>
          <p:cNvSpPr txBox="1"/>
          <p:nvPr/>
        </p:nvSpPr>
        <p:spPr>
          <a:xfrm>
            <a:off x="688468" y="4779028"/>
            <a:ext cx="3650193" cy="1383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pPr>
            <a:r>
              <a:rPr sz="1400">
                <a:solidFill>
                  <a:schemeClr val="tx1">
                    <a:lumMod val="75000"/>
                    <a:lumOff val="25000"/>
                  </a:schemeClr>
                </a:solidFill>
                <a:cs typeface="+mn-ea"/>
                <a:sym typeface="+mn-lt"/>
              </a:rPr>
              <a:t>Data quality report for continuous variables</a:t>
            </a:r>
            <a:r>
              <a:rPr lang="en-IN" sz="1400">
                <a:solidFill>
                  <a:schemeClr val="tx1">
                    <a:lumMod val="75000"/>
                    <a:lumOff val="25000"/>
                  </a:schemeClr>
                </a:solidFill>
                <a:cs typeface="+mn-ea"/>
                <a:sym typeface="+mn-lt"/>
              </a:rPr>
              <a:t> and categorial variable. A special  chi-square test performed for categorial variable.</a:t>
            </a: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p:cNvSpPr/>
          <p:nvPr/>
        </p:nvSpPr>
        <p:spPr>
          <a:xfrm>
            <a:off x="6005195" y="2157095"/>
            <a:ext cx="5749925" cy="3590290"/>
          </a:xfrm>
          <a:prstGeom prst="roundRect">
            <a:avLst/>
          </a:prstGeom>
          <a:solidFill>
            <a:schemeClr val="accent4">
              <a:lumMod val="20000"/>
              <a:lumOff val="8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nvGrpSpPr>
          <p:cNvPr id="26" name="Group 25"/>
          <p:cNvGrpSpPr/>
          <p:nvPr/>
        </p:nvGrpSpPr>
        <p:grpSpPr>
          <a:xfrm>
            <a:off x="7143115" y="144145"/>
            <a:ext cx="652780" cy="652780"/>
            <a:chOff x="10578" y="5725"/>
            <a:chExt cx="1028" cy="1028"/>
          </a:xfrm>
        </p:grpSpPr>
        <p:sp>
          <p:nvSpPr>
            <p:cNvPr id="7" name="椭圆 6"/>
            <p:cNvSpPr/>
            <p:nvPr/>
          </p:nvSpPr>
          <p:spPr>
            <a:xfrm>
              <a:off x="10578" y="5725"/>
              <a:ext cx="1029" cy="10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cs typeface="+mn-ea"/>
                <a:sym typeface="+mn-lt"/>
              </a:endParaRPr>
            </a:p>
          </p:txBody>
        </p:sp>
        <p:sp>
          <p:nvSpPr>
            <p:cNvPr id="8" name="图形 22"/>
            <p:cNvSpPr>
              <a:spLocks noChangeAspect="1"/>
            </p:cNvSpPr>
            <p:nvPr/>
          </p:nvSpPr>
          <p:spPr bwMode="auto">
            <a:xfrm>
              <a:off x="10804" y="6000"/>
              <a:ext cx="575" cy="478"/>
            </a:xfrm>
            <a:custGeom>
              <a:avLst/>
              <a:gdLst>
                <a:gd name="connsiteX0" fmla="*/ 451824 w 579271"/>
                <a:gd name="connsiteY0" fmla="*/ 283320 h 481609"/>
                <a:gd name="connsiteX1" fmla="*/ 466425 w 579271"/>
                <a:gd name="connsiteY1" fmla="*/ 297897 h 481609"/>
                <a:gd name="connsiteX2" fmla="*/ 466425 w 579271"/>
                <a:gd name="connsiteY2" fmla="*/ 339762 h 481609"/>
                <a:gd name="connsiteX3" fmla="*/ 508359 w 579271"/>
                <a:gd name="connsiteY3" fmla="*/ 339762 h 481609"/>
                <a:gd name="connsiteX4" fmla="*/ 522960 w 579271"/>
                <a:gd name="connsiteY4" fmla="*/ 354339 h 481609"/>
                <a:gd name="connsiteX5" fmla="*/ 508359 w 579271"/>
                <a:gd name="connsiteY5" fmla="*/ 368916 h 481609"/>
                <a:gd name="connsiteX6" fmla="*/ 451824 w 579271"/>
                <a:gd name="connsiteY6" fmla="*/ 368916 h 481609"/>
                <a:gd name="connsiteX7" fmla="*/ 437223 w 579271"/>
                <a:gd name="connsiteY7" fmla="*/ 354339 h 481609"/>
                <a:gd name="connsiteX8" fmla="*/ 437223 w 579271"/>
                <a:gd name="connsiteY8" fmla="*/ 297897 h 481609"/>
                <a:gd name="connsiteX9" fmla="*/ 451824 w 579271"/>
                <a:gd name="connsiteY9" fmla="*/ 283320 h 481609"/>
                <a:gd name="connsiteX10" fmla="*/ 451830 w 579271"/>
                <a:gd name="connsiteY10" fmla="*/ 256052 h 481609"/>
                <a:gd name="connsiteX11" fmla="*/ 353490 w 579271"/>
                <a:gd name="connsiteY11" fmla="*/ 354345 h 481609"/>
                <a:gd name="connsiteX12" fmla="*/ 451830 w 579271"/>
                <a:gd name="connsiteY12" fmla="*/ 452548 h 481609"/>
                <a:gd name="connsiteX13" fmla="*/ 550170 w 579271"/>
                <a:gd name="connsiteY13" fmla="*/ 354345 h 481609"/>
                <a:gd name="connsiteX14" fmla="*/ 451830 w 579271"/>
                <a:gd name="connsiteY14" fmla="*/ 256052 h 481609"/>
                <a:gd name="connsiteX15" fmla="*/ 451830 w 579271"/>
                <a:gd name="connsiteY15" fmla="*/ 227080 h 481609"/>
                <a:gd name="connsiteX16" fmla="*/ 579271 w 579271"/>
                <a:gd name="connsiteY16" fmla="*/ 354345 h 481609"/>
                <a:gd name="connsiteX17" fmla="*/ 451830 w 579271"/>
                <a:gd name="connsiteY17" fmla="*/ 481609 h 481609"/>
                <a:gd name="connsiteX18" fmla="*/ 324389 w 579271"/>
                <a:gd name="connsiteY18" fmla="*/ 354345 h 481609"/>
                <a:gd name="connsiteX19" fmla="*/ 451830 w 579271"/>
                <a:gd name="connsiteY19" fmla="*/ 227080 h 481609"/>
                <a:gd name="connsiteX20" fmla="*/ 160152 w 579271"/>
                <a:gd name="connsiteY20" fmla="*/ 48726 h 481609"/>
                <a:gd name="connsiteX21" fmla="*/ 170512 w 579271"/>
                <a:gd name="connsiteY21" fmla="*/ 52856 h 481609"/>
                <a:gd name="connsiteX22" fmla="*/ 174790 w 579271"/>
                <a:gd name="connsiteY22" fmla="*/ 63160 h 481609"/>
                <a:gd name="connsiteX23" fmla="*/ 170512 w 579271"/>
                <a:gd name="connsiteY23" fmla="*/ 73287 h 481609"/>
                <a:gd name="connsiteX24" fmla="*/ 160174 w 579271"/>
                <a:gd name="connsiteY24" fmla="*/ 77551 h 481609"/>
                <a:gd name="connsiteX25" fmla="*/ 149925 w 579271"/>
                <a:gd name="connsiteY25" fmla="*/ 73287 h 481609"/>
                <a:gd name="connsiteX26" fmla="*/ 145647 w 579271"/>
                <a:gd name="connsiteY26" fmla="*/ 63160 h 481609"/>
                <a:gd name="connsiteX27" fmla="*/ 149925 w 579271"/>
                <a:gd name="connsiteY27" fmla="*/ 52856 h 481609"/>
                <a:gd name="connsiteX28" fmla="*/ 160152 w 579271"/>
                <a:gd name="connsiteY28" fmla="*/ 48726 h 481609"/>
                <a:gd name="connsiteX29" fmla="*/ 111636 w 579271"/>
                <a:gd name="connsiteY29" fmla="*/ 48726 h 481609"/>
                <a:gd name="connsiteX30" fmla="*/ 121900 w 579271"/>
                <a:gd name="connsiteY30" fmla="*/ 52856 h 481609"/>
                <a:gd name="connsiteX31" fmla="*/ 126170 w 579271"/>
                <a:gd name="connsiteY31" fmla="*/ 63160 h 481609"/>
                <a:gd name="connsiteX32" fmla="*/ 121900 w 579271"/>
                <a:gd name="connsiteY32" fmla="*/ 73287 h 481609"/>
                <a:gd name="connsiteX33" fmla="*/ 111580 w 579271"/>
                <a:gd name="connsiteY33" fmla="*/ 77551 h 481609"/>
                <a:gd name="connsiteX34" fmla="*/ 101438 w 579271"/>
                <a:gd name="connsiteY34" fmla="*/ 73287 h 481609"/>
                <a:gd name="connsiteX35" fmla="*/ 97168 w 579271"/>
                <a:gd name="connsiteY35" fmla="*/ 63160 h 481609"/>
                <a:gd name="connsiteX36" fmla="*/ 101438 w 579271"/>
                <a:gd name="connsiteY36" fmla="*/ 52856 h 481609"/>
                <a:gd name="connsiteX37" fmla="*/ 111636 w 579271"/>
                <a:gd name="connsiteY37" fmla="*/ 48726 h 481609"/>
                <a:gd name="connsiteX38" fmla="*/ 63087 w 579271"/>
                <a:gd name="connsiteY38" fmla="*/ 48726 h 481609"/>
                <a:gd name="connsiteX39" fmla="*/ 73414 w 579271"/>
                <a:gd name="connsiteY39" fmla="*/ 52856 h 481609"/>
                <a:gd name="connsiteX40" fmla="*/ 77692 w 579271"/>
                <a:gd name="connsiteY40" fmla="*/ 63160 h 481609"/>
                <a:gd name="connsiteX41" fmla="*/ 73414 w 579271"/>
                <a:gd name="connsiteY41" fmla="*/ 73287 h 481609"/>
                <a:gd name="connsiteX42" fmla="*/ 63076 w 579271"/>
                <a:gd name="connsiteY42" fmla="*/ 77551 h 481609"/>
                <a:gd name="connsiteX43" fmla="*/ 52827 w 579271"/>
                <a:gd name="connsiteY43" fmla="*/ 73287 h 481609"/>
                <a:gd name="connsiteX44" fmla="*/ 48549 w 579271"/>
                <a:gd name="connsiteY44" fmla="*/ 63160 h 481609"/>
                <a:gd name="connsiteX45" fmla="*/ 52827 w 579271"/>
                <a:gd name="connsiteY45" fmla="*/ 52856 h 481609"/>
                <a:gd name="connsiteX46" fmla="*/ 63087 w 579271"/>
                <a:gd name="connsiteY46" fmla="*/ 48726 h 481609"/>
                <a:gd name="connsiteX47" fmla="*/ 40314 w 579271"/>
                <a:gd name="connsiteY47" fmla="*/ 29059 h 481609"/>
                <a:gd name="connsiteX48" fmla="*/ 29012 w 579271"/>
                <a:gd name="connsiteY48" fmla="*/ 40255 h 481609"/>
                <a:gd name="connsiteX49" fmla="*/ 29012 w 579271"/>
                <a:gd name="connsiteY49" fmla="*/ 97040 h 481609"/>
                <a:gd name="connsiteX50" fmla="*/ 485725 w 579271"/>
                <a:gd name="connsiteY50" fmla="*/ 97040 h 481609"/>
                <a:gd name="connsiteX51" fmla="*/ 485725 w 579271"/>
                <a:gd name="connsiteY51" fmla="*/ 40255 h 481609"/>
                <a:gd name="connsiteX52" fmla="*/ 474512 w 579271"/>
                <a:gd name="connsiteY52" fmla="*/ 29059 h 481609"/>
                <a:gd name="connsiteX53" fmla="*/ 40314 w 579271"/>
                <a:gd name="connsiteY53" fmla="*/ 0 h 481609"/>
                <a:gd name="connsiteX54" fmla="*/ 474601 w 579271"/>
                <a:gd name="connsiteY54" fmla="*/ 0 h 481609"/>
                <a:gd name="connsiteX55" fmla="*/ 514915 w 579271"/>
                <a:gd name="connsiteY55" fmla="*/ 40255 h 481609"/>
                <a:gd name="connsiteX56" fmla="*/ 514915 w 579271"/>
                <a:gd name="connsiteY56" fmla="*/ 195858 h 481609"/>
                <a:gd name="connsiteX57" fmla="*/ 500320 w 579271"/>
                <a:gd name="connsiteY57" fmla="*/ 210431 h 481609"/>
                <a:gd name="connsiteX58" fmla="*/ 485725 w 579271"/>
                <a:gd name="connsiteY58" fmla="*/ 195858 h 481609"/>
                <a:gd name="connsiteX59" fmla="*/ 485725 w 579271"/>
                <a:gd name="connsiteY59" fmla="*/ 126099 h 481609"/>
                <a:gd name="connsiteX60" fmla="*/ 29012 w 579271"/>
                <a:gd name="connsiteY60" fmla="*/ 126099 h 481609"/>
                <a:gd name="connsiteX61" fmla="*/ 29012 w 579271"/>
                <a:gd name="connsiteY61" fmla="*/ 376698 h 481609"/>
                <a:gd name="connsiteX62" fmla="*/ 40314 w 579271"/>
                <a:gd name="connsiteY62" fmla="*/ 387895 h 481609"/>
                <a:gd name="connsiteX63" fmla="*/ 291186 w 579271"/>
                <a:gd name="connsiteY63" fmla="*/ 387895 h 481609"/>
                <a:gd name="connsiteX64" fmla="*/ 305781 w 579271"/>
                <a:gd name="connsiteY64" fmla="*/ 402468 h 481609"/>
                <a:gd name="connsiteX65" fmla="*/ 291186 w 579271"/>
                <a:gd name="connsiteY65" fmla="*/ 417042 h 481609"/>
                <a:gd name="connsiteX66" fmla="*/ 40314 w 579271"/>
                <a:gd name="connsiteY66" fmla="*/ 417042 h 481609"/>
                <a:gd name="connsiteX67" fmla="*/ 0 w 579271"/>
                <a:gd name="connsiteY67" fmla="*/ 376787 h 481609"/>
                <a:gd name="connsiteX68" fmla="*/ 0 w 579271"/>
                <a:gd name="connsiteY68" fmla="*/ 40255 h 481609"/>
                <a:gd name="connsiteX69" fmla="*/ 40314 w 579271"/>
                <a:gd name="connsiteY69" fmla="*/ 0 h 481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79271" h="481609">
                  <a:moveTo>
                    <a:pt x="451824" y="283320"/>
                  </a:moveTo>
                  <a:cubicBezTo>
                    <a:pt x="459926" y="283320"/>
                    <a:pt x="466425" y="289809"/>
                    <a:pt x="466425" y="297897"/>
                  </a:cubicBezTo>
                  <a:lnTo>
                    <a:pt x="466425" y="339762"/>
                  </a:lnTo>
                  <a:lnTo>
                    <a:pt x="508359" y="339762"/>
                  </a:lnTo>
                  <a:cubicBezTo>
                    <a:pt x="516372" y="339762"/>
                    <a:pt x="522960" y="346251"/>
                    <a:pt x="522960" y="354339"/>
                  </a:cubicBezTo>
                  <a:cubicBezTo>
                    <a:pt x="522960" y="362339"/>
                    <a:pt x="516372" y="368916"/>
                    <a:pt x="508359" y="368916"/>
                  </a:cubicBezTo>
                  <a:lnTo>
                    <a:pt x="451824" y="368916"/>
                  </a:lnTo>
                  <a:cubicBezTo>
                    <a:pt x="443722" y="368916"/>
                    <a:pt x="437223" y="362339"/>
                    <a:pt x="437223" y="354339"/>
                  </a:cubicBezTo>
                  <a:lnTo>
                    <a:pt x="437223" y="297897"/>
                  </a:lnTo>
                  <a:cubicBezTo>
                    <a:pt x="437223" y="289809"/>
                    <a:pt x="443722" y="283320"/>
                    <a:pt x="451824" y="283320"/>
                  </a:cubicBezTo>
                  <a:close/>
                  <a:moveTo>
                    <a:pt x="451830" y="256052"/>
                  </a:moveTo>
                  <a:cubicBezTo>
                    <a:pt x="397632" y="256052"/>
                    <a:pt x="353490" y="300133"/>
                    <a:pt x="353490" y="354345"/>
                  </a:cubicBezTo>
                  <a:cubicBezTo>
                    <a:pt x="353490" y="408468"/>
                    <a:pt x="397632" y="452548"/>
                    <a:pt x="451830" y="452548"/>
                  </a:cubicBezTo>
                  <a:cubicBezTo>
                    <a:pt x="506028" y="452548"/>
                    <a:pt x="550170" y="408468"/>
                    <a:pt x="550170" y="354345"/>
                  </a:cubicBezTo>
                  <a:cubicBezTo>
                    <a:pt x="550170" y="300133"/>
                    <a:pt x="506028" y="256052"/>
                    <a:pt x="451830" y="256052"/>
                  </a:cubicBezTo>
                  <a:close/>
                  <a:moveTo>
                    <a:pt x="451830" y="227080"/>
                  </a:moveTo>
                  <a:cubicBezTo>
                    <a:pt x="522047" y="227080"/>
                    <a:pt x="579271" y="284136"/>
                    <a:pt x="579271" y="354345"/>
                  </a:cubicBezTo>
                  <a:cubicBezTo>
                    <a:pt x="579271" y="424465"/>
                    <a:pt x="522047" y="481609"/>
                    <a:pt x="451830" y="481609"/>
                  </a:cubicBezTo>
                  <a:cubicBezTo>
                    <a:pt x="381613" y="481609"/>
                    <a:pt x="324389" y="424465"/>
                    <a:pt x="324389" y="354345"/>
                  </a:cubicBezTo>
                  <a:cubicBezTo>
                    <a:pt x="324389" y="284136"/>
                    <a:pt x="381613" y="227080"/>
                    <a:pt x="451830" y="227080"/>
                  </a:cubicBezTo>
                  <a:close/>
                  <a:moveTo>
                    <a:pt x="160152" y="48726"/>
                  </a:moveTo>
                  <a:cubicBezTo>
                    <a:pt x="163940" y="48726"/>
                    <a:pt x="167750" y="50103"/>
                    <a:pt x="170512" y="52856"/>
                  </a:cubicBezTo>
                  <a:cubicBezTo>
                    <a:pt x="173186" y="55521"/>
                    <a:pt x="174790" y="59341"/>
                    <a:pt x="174790" y="63160"/>
                  </a:cubicBezTo>
                  <a:cubicBezTo>
                    <a:pt x="174790" y="66891"/>
                    <a:pt x="173186" y="70622"/>
                    <a:pt x="170512" y="73287"/>
                  </a:cubicBezTo>
                  <a:cubicBezTo>
                    <a:pt x="167749" y="76041"/>
                    <a:pt x="163917" y="77551"/>
                    <a:pt x="160174" y="77551"/>
                  </a:cubicBezTo>
                  <a:cubicBezTo>
                    <a:pt x="156342" y="77551"/>
                    <a:pt x="152688" y="75952"/>
                    <a:pt x="149925" y="73287"/>
                  </a:cubicBezTo>
                  <a:cubicBezTo>
                    <a:pt x="147162" y="70711"/>
                    <a:pt x="145647" y="66891"/>
                    <a:pt x="145647" y="63160"/>
                  </a:cubicBezTo>
                  <a:cubicBezTo>
                    <a:pt x="145647" y="59252"/>
                    <a:pt x="147162" y="55521"/>
                    <a:pt x="149925" y="52856"/>
                  </a:cubicBezTo>
                  <a:cubicBezTo>
                    <a:pt x="152599" y="50103"/>
                    <a:pt x="156364" y="48726"/>
                    <a:pt x="160152" y="48726"/>
                  </a:cubicBezTo>
                  <a:close/>
                  <a:moveTo>
                    <a:pt x="111636" y="48726"/>
                  </a:moveTo>
                  <a:cubicBezTo>
                    <a:pt x="115406" y="48726"/>
                    <a:pt x="119187" y="50103"/>
                    <a:pt x="121900" y="52856"/>
                  </a:cubicBezTo>
                  <a:cubicBezTo>
                    <a:pt x="124658" y="55521"/>
                    <a:pt x="126170" y="59341"/>
                    <a:pt x="126170" y="63160"/>
                  </a:cubicBezTo>
                  <a:cubicBezTo>
                    <a:pt x="126170" y="66891"/>
                    <a:pt x="124658" y="70622"/>
                    <a:pt x="121900" y="73287"/>
                  </a:cubicBezTo>
                  <a:cubicBezTo>
                    <a:pt x="119231" y="76041"/>
                    <a:pt x="115405" y="77551"/>
                    <a:pt x="111580" y="77551"/>
                  </a:cubicBezTo>
                  <a:cubicBezTo>
                    <a:pt x="107844" y="77551"/>
                    <a:pt x="104018" y="75952"/>
                    <a:pt x="101438" y="73287"/>
                  </a:cubicBezTo>
                  <a:cubicBezTo>
                    <a:pt x="98680" y="70711"/>
                    <a:pt x="97168" y="66891"/>
                    <a:pt x="97168" y="63160"/>
                  </a:cubicBezTo>
                  <a:cubicBezTo>
                    <a:pt x="97168" y="59252"/>
                    <a:pt x="98680" y="55521"/>
                    <a:pt x="101438" y="52856"/>
                  </a:cubicBezTo>
                  <a:cubicBezTo>
                    <a:pt x="104107" y="50103"/>
                    <a:pt x="107866" y="48726"/>
                    <a:pt x="111636" y="48726"/>
                  </a:cubicBezTo>
                  <a:close/>
                  <a:moveTo>
                    <a:pt x="63087" y="48726"/>
                  </a:moveTo>
                  <a:cubicBezTo>
                    <a:pt x="66886" y="48726"/>
                    <a:pt x="70696" y="50103"/>
                    <a:pt x="73414" y="52856"/>
                  </a:cubicBezTo>
                  <a:cubicBezTo>
                    <a:pt x="76177" y="55521"/>
                    <a:pt x="77692" y="59341"/>
                    <a:pt x="77692" y="63160"/>
                  </a:cubicBezTo>
                  <a:cubicBezTo>
                    <a:pt x="77692" y="66891"/>
                    <a:pt x="76177" y="70622"/>
                    <a:pt x="73414" y="73287"/>
                  </a:cubicBezTo>
                  <a:cubicBezTo>
                    <a:pt x="70651" y="76041"/>
                    <a:pt x="66908" y="77551"/>
                    <a:pt x="63076" y="77551"/>
                  </a:cubicBezTo>
                  <a:cubicBezTo>
                    <a:pt x="59155" y="77551"/>
                    <a:pt x="55501" y="75952"/>
                    <a:pt x="52827" y="73287"/>
                  </a:cubicBezTo>
                  <a:cubicBezTo>
                    <a:pt x="50153" y="70711"/>
                    <a:pt x="48549" y="66891"/>
                    <a:pt x="48549" y="63160"/>
                  </a:cubicBezTo>
                  <a:cubicBezTo>
                    <a:pt x="48549" y="59252"/>
                    <a:pt x="50153" y="55521"/>
                    <a:pt x="52827" y="52856"/>
                  </a:cubicBezTo>
                  <a:cubicBezTo>
                    <a:pt x="55501" y="50103"/>
                    <a:pt x="59288" y="48726"/>
                    <a:pt x="63087" y="48726"/>
                  </a:cubicBezTo>
                  <a:close/>
                  <a:moveTo>
                    <a:pt x="40314" y="29059"/>
                  </a:moveTo>
                  <a:cubicBezTo>
                    <a:pt x="33995" y="29059"/>
                    <a:pt x="29012" y="34124"/>
                    <a:pt x="29012" y="40255"/>
                  </a:cubicBezTo>
                  <a:lnTo>
                    <a:pt x="29012" y="97040"/>
                  </a:lnTo>
                  <a:lnTo>
                    <a:pt x="485725" y="97040"/>
                  </a:lnTo>
                  <a:lnTo>
                    <a:pt x="485725" y="40255"/>
                  </a:lnTo>
                  <a:cubicBezTo>
                    <a:pt x="485725" y="34124"/>
                    <a:pt x="480653" y="29059"/>
                    <a:pt x="474512" y="29059"/>
                  </a:cubicBezTo>
                  <a:close/>
                  <a:moveTo>
                    <a:pt x="40314" y="0"/>
                  </a:moveTo>
                  <a:lnTo>
                    <a:pt x="474601" y="0"/>
                  </a:lnTo>
                  <a:cubicBezTo>
                    <a:pt x="496760" y="0"/>
                    <a:pt x="514915" y="18039"/>
                    <a:pt x="514915" y="40255"/>
                  </a:cubicBezTo>
                  <a:lnTo>
                    <a:pt x="514915" y="195858"/>
                  </a:lnTo>
                  <a:cubicBezTo>
                    <a:pt x="514915" y="203944"/>
                    <a:pt x="508419" y="210431"/>
                    <a:pt x="500320" y="210431"/>
                  </a:cubicBezTo>
                  <a:cubicBezTo>
                    <a:pt x="492311" y="210431"/>
                    <a:pt x="485725" y="203944"/>
                    <a:pt x="485725" y="195858"/>
                  </a:cubicBezTo>
                  <a:lnTo>
                    <a:pt x="485725" y="126099"/>
                  </a:lnTo>
                  <a:lnTo>
                    <a:pt x="29012" y="126099"/>
                  </a:lnTo>
                  <a:lnTo>
                    <a:pt x="29012" y="376698"/>
                  </a:lnTo>
                  <a:cubicBezTo>
                    <a:pt x="29012" y="382829"/>
                    <a:pt x="34173" y="387895"/>
                    <a:pt x="40314" y="387895"/>
                  </a:cubicBezTo>
                  <a:lnTo>
                    <a:pt x="291186" y="387895"/>
                  </a:lnTo>
                  <a:cubicBezTo>
                    <a:pt x="299195" y="387895"/>
                    <a:pt x="305781" y="394471"/>
                    <a:pt x="305781" y="402468"/>
                  </a:cubicBezTo>
                  <a:cubicBezTo>
                    <a:pt x="305781" y="410555"/>
                    <a:pt x="299195" y="417042"/>
                    <a:pt x="291186" y="417042"/>
                  </a:cubicBezTo>
                  <a:lnTo>
                    <a:pt x="40314" y="417042"/>
                  </a:lnTo>
                  <a:cubicBezTo>
                    <a:pt x="17977" y="417042"/>
                    <a:pt x="0" y="399092"/>
                    <a:pt x="0" y="376787"/>
                  </a:cubicBezTo>
                  <a:lnTo>
                    <a:pt x="0" y="40255"/>
                  </a:lnTo>
                  <a:cubicBezTo>
                    <a:pt x="0" y="18128"/>
                    <a:pt x="17977" y="0"/>
                    <a:pt x="40314"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n-ea"/>
                <a:sym typeface="+mn-lt"/>
              </a:endParaRPr>
            </a:p>
          </p:txBody>
        </p:sp>
      </p:grpSp>
      <p:sp>
        <p:nvSpPr>
          <p:cNvPr id="17" name="文本框 37"/>
          <p:cNvSpPr txBox="1"/>
          <p:nvPr/>
        </p:nvSpPr>
        <p:spPr>
          <a:xfrm>
            <a:off x="6149975" y="354330"/>
            <a:ext cx="4879975" cy="55308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altLang="zh-CN" dirty="0">
                <a:solidFill>
                  <a:schemeClr val="accent2"/>
                </a:solidFill>
                <a:latin typeface="MuseoModerno Black" pitchFamily="2" charset="0"/>
                <a:ea typeface="MuseoModerno Black" pitchFamily="2" charset="0"/>
                <a:cs typeface="+mn-ea"/>
                <a:sym typeface="+mn-lt"/>
              </a:rPr>
              <a:t>Data Quality Assessment</a:t>
            </a:r>
          </a:p>
          <a:p>
            <a:pPr algn="r"/>
            <a:r>
              <a:rPr sz="1200">
                <a:solidFill>
                  <a:srgbClr val="5D76DA"/>
                </a:solidFill>
                <a:sym typeface="+mn-ea"/>
              </a:rPr>
              <a:t>data quality report for continuous variables</a:t>
            </a:r>
            <a:endParaRPr lang="en-IN" altLang="zh-CN" sz="1200" dirty="0">
              <a:solidFill>
                <a:srgbClr val="5D76DA"/>
              </a:solidFill>
              <a:latin typeface="MuseoModerno Black" pitchFamily="2" charset="0"/>
              <a:ea typeface="MuseoModerno Black" pitchFamily="2" charset="0"/>
              <a:cs typeface="+mn-ea"/>
              <a:sym typeface="+mn-ea"/>
            </a:endParaRPr>
          </a:p>
        </p:txBody>
      </p:sp>
      <p:pic>
        <p:nvPicPr>
          <p:cNvPr id="2" name="Picture 1" descr="Screenshot 2024-04-04 215556"/>
          <p:cNvPicPr>
            <a:picLocks noChangeAspect="1"/>
          </p:cNvPicPr>
          <p:nvPr/>
        </p:nvPicPr>
        <p:blipFill>
          <a:blip r:embed="rId4"/>
          <a:stretch>
            <a:fillRect/>
          </a:stretch>
        </p:blipFill>
        <p:spPr>
          <a:xfrm>
            <a:off x="273050" y="1073785"/>
            <a:ext cx="6623050" cy="5413375"/>
          </a:xfrm>
          <a:prstGeom prst="rect">
            <a:avLst/>
          </a:prstGeom>
          <a:ln w="25400" cmpd="sng">
            <a:solidFill>
              <a:srgbClr val="C00000"/>
            </a:solidFill>
          </a:ln>
        </p:spPr>
      </p:pic>
      <p:sp>
        <p:nvSpPr>
          <p:cNvPr id="6" name="Text Box 5"/>
          <p:cNvSpPr txBox="1"/>
          <p:nvPr/>
        </p:nvSpPr>
        <p:spPr>
          <a:xfrm>
            <a:off x="6965315" y="2530475"/>
            <a:ext cx="4309745" cy="3469005"/>
          </a:xfrm>
          <a:prstGeom prst="rect">
            <a:avLst/>
          </a:prstGeom>
          <a:noFill/>
        </p:spPr>
        <p:txBody>
          <a:bodyPr wrap="square" rtlCol="0">
            <a:noAutofit/>
          </a:bodyPr>
          <a:lstStyle/>
          <a:p>
            <a:r>
              <a:rPr sz="1300">
                <a:solidFill>
                  <a:schemeClr val="tx1"/>
                </a:solidFill>
                <a:effectLst>
                  <a:outerShdw blurRad="38100" dist="19050" dir="2700000" algn="tl" rotWithShape="0">
                    <a:schemeClr val="dk1">
                      <a:alpha val="40000"/>
                    </a:schemeClr>
                  </a:outerShdw>
                </a:effectLst>
              </a:rPr>
              <a:t>Analysis </a:t>
            </a:r>
            <a:r>
              <a:rPr lang="en-IN" sz="1300">
                <a:solidFill>
                  <a:schemeClr val="tx1"/>
                </a:solidFill>
                <a:effectLst>
                  <a:outerShdw blurRad="38100" dist="19050" dir="2700000" algn="tl" rotWithShape="0">
                    <a:schemeClr val="dk1">
                      <a:alpha val="40000"/>
                    </a:schemeClr>
                  </a:outerShdw>
                </a:effectLst>
              </a:rPr>
              <a:t>:</a:t>
            </a:r>
            <a:endParaRPr sz="1300">
              <a:solidFill>
                <a:schemeClr val="tx1"/>
              </a:solidFill>
              <a:effectLst>
                <a:outerShdw blurRad="38100" dist="19050" dir="2700000" algn="tl" rotWithShape="0">
                  <a:schemeClr val="dk1">
                    <a:alpha val="40000"/>
                  </a:schemeClr>
                </a:outerShdw>
              </a:effectLst>
            </a:endParaRPr>
          </a:p>
          <a:p>
            <a:endParaRPr sz="1200">
              <a:solidFill>
                <a:schemeClr val="tx1"/>
              </a:solidFill>
            </a:endParaRPr>
          </a:p>
          <a:p>
            <a:pPr marL="171450" indent="-171450">
              <a:buFont typeface="Arial" panose="020B0604020202020204" pitchFamily="34" charset="0"/>
              <a:buChar char="•"/>
            </a:pPr>
            <a:r>
              <a:rPr sz="1200">
                <a:solidFill>
                  <a:schemeClr val="tx1"/>
                </a:solidFill>
              </a:rPr>
              <a:t>Year_Birth indicating </a:t>
            </a:r>
            <a:r>
              <a:rPr sz="1300">
                <a:solidFill>
                  <a:schemeClr val="accent1"/>
                </a:solidFill>
                <a:effectLst>
                  <a:outerShdw blurRad="38100" dist="25400" dir="5400000" algn="ctr" rotWithShape="0">
                    <a:srgbClr val="6E747A">
                      <a:alpha val="43000"/>
                    </a:srgbClr>
                  </a:outerShdw>
                </a:effectLst>
              </a:rPr>
              <a:t>relatively low variability</a:t>
            </a:r>
            <a:r>
              <a:rPr sz="1200">
                <a:solidFill>
                  <a:schemeClr val="tx1"/>
                </a:solidFill>
              </a:rPr>
              <a:t>. </a:t>
            </a:r>
          </a:p>
          <a:p>
            <a:pPr marL="171450" indent="-171450">
              <a:buFont typeface="Arial" panose="020B0604020202020204" pitchFamily="34" charset="0"/>
              <a:buChar char="•"/>
            </a:pPr>
            <a:r>
              <a:rPr sz="1200">
                <a:solidFill>
                  <a:schemeClr val="tx1"/>
                </a:solidFill>
              </a:rPr>
              <a:t>There are</a:t>
            </a:r>
            <a:r>
              <a:rPr sz="1300">
                <a:solidFill>
                  <a:schemeClr val="accent1"/>
                </a:solidFill>
                <a:effectLst>
                  <a:outerShdw blurRad="38100" dist="25400" dir="5400000" algn="ctr" rotWithShape="0">
                    <a:srgbClr val="6E747A">
                      <a:alpha val="43000"/>
                    </a:srgbClr>
                  </a:outerShdw>
                </a:effectLst>
              </a:rPr>
              <a:t> some outliers</a:t>
            </a:r>
            <a:r>
              <a:rPr lang="en-IN" sz="1300">
                <a:solidFill>
                  <a:schemeClr val="tx1"/>
                </a:solidFill>
                <a:effectLst>
                  <a:outerShdw blurRad="38100" dist="25400" dir="5400000" algn="ctr" rotWithShape="0">
                    <a:srgbClr val="6E747A">
                      <a:alpha val="43000"/>
                    </a:srgbClr>
                  </a:outerShdw>
                </a:effectLst>
              </a:rPr>
              <a:t> in income </a:t>
            </a:r>
            <a:r>
              <a:rPr sz="1200">
                <a:solidFill>
                  <a:schemeClr val="tx1"/>
                </a:solidFill>
              </a:rPr>
              <a:t>with the maximum income reaching 666,666.</a:t>
            </a:r>
          </a:p>
          <a:p>
            <a:pPr marL="171450" indent="-171450">
              <a:buFont typeface="Arial" panose="020B0604020202020204" pitchFamily="34" charset="0"/>
              <a:buChar char="•"/>
            </a:pPr>
            <a:r>
              <a:rPr sz="1200">
                <a:solidFill>
                  <a:schemeClr val="tx1"/>
                </a:solidFill>
              </a:rPr>
              <a:t> on </a:t>
            </a:r>
            <a:r>
              <a:rPr sz="1300">
                <a:solidFill>
                  <a:schemeClr val="accent1"/>
                </a:solidFill>
                <a:effectLst>
                  <a:outerShdw blurRad="38100" dist="25400" dir="5400000" algn="ctr" rotWithShape="0">
                    <a:srgbClr val="6E747A">
                      <a:alpha val="43000"/>
                    </a:srgbClr>
                  </a:outerShdw>
                </a:effectLst>
              </a:rPr>
              <a:t>average, customers made purchases approximately 49 days ago. </a:t>
            </a:r>
            <a:r>
              <a:rPr lang="en-IN" sz="1300">
                <a:solidFill>
                  <a:schemeClr val="accent1"/>
                </a:solidFill>
                <a:effectLst>
                  <a:outerShdw blurRad="38100" dist="25400" dir="5400000" algn="ctr" rotWithShape="0">
                    <a:srgbClr val="6E747A">
                      <a:alpha val="43000"/>
                    </a:srgbClr>
                  </a:outerShdw>
                </a:effectLst>
              </a:rPr>
              <a:t>S</a:t>
            </a:r>
            <a:r>
              <a:rPr sz="1200">
                <a:solidFill>
                  <a:schemeClr val="tx1"/>
                </a:solidFill>
              </a:rPr>
              <a:t>uggesting some variability in the time since the last purchase among customers.</a:t>
            </a:r>
          </a:p>
          <a:p>
            <a:pPr marL="171450" indent="-171450">
              <a:buFont typeface="Arial" panose="020B0604020202020204" pitchFamily="34" charset="0"/>
              <a:buChar char="•"/>
            </a:pPr>
            <a:r>
              <a:rPr sz="1200"/>
              <a:t>Purchase Behavior:Customers tend to purchase </a:t>
            </a:r>
            <a:r>
              <a:rPr sz="1200">
                <a:solidFill>
                  <a:schemeClr val="accent1"/>
                </a:solidFill>
                <a:effectLst>
                  <a:outerShdw blurRad="38100" dist="25400" dir="5400000" algn="ctr" rotWithShape="0">
                    <a:srgbClr val="6E747A">
                      <a:alpha val="43000"/>
                    </a:srgbClr>
                  </a:outerShdw>
                </a:effectLst>
              </a:rPr>
              <a:t>various types of products</a:t>
            </a:r>
            <a:r>
              <a:rPr sz="1200"/>
              <a:t>.But,there are significant percentages of </a:t>
            </a:r>
            <a:r>
              <a:rPr sz="1200">
                <a:solidFill>
                  <a:schemeClr val="accent1"/>
                </a:solidFill>
                <a:effectLst>
                  <a:outerShdw blurRad="38100" dist="25400" dir="5400000" algn="ctr" rotWithShape="0">
                    <a:srgbClr val="6E747A">
                      <a:alpha val="43000"/>
                    </a:srgbClr>
                  </a:outerShdw>
                </a:effectLst>
              </a:rPr>
              <a:t>zero purchases for fruits, fish, sweet products, and gold products</a:t>
            </a:r>
            <a:r>
              <a:rPr sz="1200"/>
              <a:t>.</a:t>
            </a:r>
            <a:r>
              <a:rPr lang="en-IN" sz="1200"/>
              <a:t> W</a:t>
            </a:r>
            <a:r>
              <a:rPr sz="1200"/>
              <a:t>hile wine and meat products seem to be popular </a:t>
            </a:r>
            <a:r>
              <a:rPr lang="en-IN" sz="1200"/>
              <a:t>.</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327660" y="1913890"/>
            <a:ext cx="5891530" cy="3533140"/>
          </a:xfrm>
          <a:prstGeom prst="roundRect">
            <a:avLst/>
          </a:prstGeom>
          <a:solidFill>
            <a:schemeClr val="accent3">
              <a:lumMod val="20000"/>
              <a:lumOff val="80000"/>
            </a:schemeClr>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nvGrpSpPr>
          <p:cNvPr id="26" name="Group 25"/>
          <p:cNvGrpSpPr/>
          <p:nvPr/>
        </p:nvGrpSpPr>
        <p:grpSpPr>
          <a:xfrm>
            <a:off x="7350125" y="164465"/>
            <a:ext cx="652780" cy="652780"/>
            <a:chOff x="10578" y="5725"/>
            <a:chExt cx="1028" cy="1028"/>
          </a:xfrm>
        </p:grpSpPr>
        <p:sp>
          <p:nvSpPr>
            <p:cNvPr id="7" name="椭圆 6"/>
            <p:cNvSpPr/>
            <p:nvPr/>
          </p:nvSpPr>
          <p:spPr>
            <a:xfrm>
              <a:off x="10578" y="5725"/>
              <a:ext cx="1029" cy="102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cs typeface="+mn-ea"/>
                <a:sym typeface="+mn-lt"/>
              </a:endParaRPr>
            </a:p>
          </p:txBody>
        </p:sp>
        <p:sp>
          <p:nvSpPr>
            <p:cNvPr id="8" name="图形 22"/>
            <p:cNvSpPr>
              <a:spLocks noChangeAspect="1"/>
            </p:cNvSpPr>
            <p:nvPr/>
          </p:nvSpPr>
          <p:spPr bwMode="auto">
            <a:xfrm>
              <a:off x="10804" y="6000"/>
              <a:ext cx="575" cy="478"/>
            </a:xfrm>
            <a:custGeom>
              <a:avLst/>
              <a:gdLst>
                <a:gd name="connsiteX0" fmla="*/ 451824 w 579271"/>
                <a:gd name="connsiteY0" fmla="*/ 283320 h 481609"/>
                <a:gd name="connsiteX1" fmla="*/ 466425 w 579271"/>
                <a:gd name="connsiteY1" fmla="*/ 297897 h 481609"/>
                <a:gd name="connsiteX2" fmla="*/ 466425 w 579271"/>
                <a:gd name="connsiteY2" fmla="*/ 339762 h 481609"/>
                <a:gd name="connsiteX3" fmla="*/ 508359 w 579271"/>
                <a:gd name="connsiteY3" fmla="*/ 339762 h 481609"/>
                <a:gd name="connsiteX4" fmla="*/ 522960 w 579271"/>
                <a:gd name="connsiteY4" fmla="*/ 354339 h 481609"/>
                <a:gd name="connsiteX5" fmla="*/ 508359 w 579271"/>
                <a:gd name="connsiteY5" fmla="*/ 368916 h 481609"/>
                <a:gd name="connsiteX6" fmla="*/ 451824 w 579271"/>
                <a:gd name="connsiteY6" fmla="*/ 368916 h 481609"/>
                <a:gd name="connsiteX7" fmla="*/ 437223 w 579271"/>
                <a:gd name="connsiteY7" fmla="*/ 354339 h 481609"/>
                <a:gd name="connsiteX8" fmla="*/ 437223 w 579271"/>
                <a:gd name="connsiteY8" fmla="*/ 297897 h 481609"/>
                <a:gd name="connsiteX9" fmla="*/ 451824 w 579271"/>
                <a:gd name="connsiteY9" fmla="*/ 283320 h 481609"/>
                <a:gd name="connsiteX10" fmla="*/ 451830 w 579271"/>
                <a:gd name="connsiteY10" fmla="*/ 256052 h 481609"/>
                <a:gd name="connsiteX11" fmla="*/ 353490 w 579271"/>
                <a:gd name="connsiteY11" fmla="*/ 354345 h 481609"/>
                <a:gd name="connsiteX12" fmla="*/ 451830 w 579271"/>
                <a:gd name="connsiteY12" fmla="*/ 452548 h 481609"/>
                <a:gd name="connsiteX13" fmla="*/ 550170 w 579271"/>
                <a:gd name="connsiteY13" fmla="*/ 354345 h 481609"/>
                <a:gd name="connsiteX14" fmla="*/ 451830 w 579271"/>
                <a:gd name="connsiteY14" fmla="*/ 256052 h 481609"/>
                <a:gd name="connsiteX15" fmla="*/ 451830 w 579271"/>
                <a:gd name="connsiteY15" fmla="*/ 227080 h 481609"/>
                <a:gd name="connsiteX16" fmla="*/ 579271 w 579271"/>
                <a:gd name="connsiteY16" fmla="*/ 354345 h 481609"/>
                <a:gd name="connsiteX17" fmla="*/ 451830 w 579271"/>
                <a:gd name="connsiteY17" fmla="*/ 481609 h 481609"/>
                <a:gd name="connsiteX18" fmla="*/ 324389 w 579271"/>
                <a:gd name="connsiteY18" fmla="*/ 354345 h 481609"/>
                <a:gd name="connsiteX19" fmla="*/ 451830 w 579271"/>
                <a:gd name="connsiteY19" fmla="*/ 227080 h 481609"/>
                <a:gd name="connsiteX20" fmla="*/ 160152 w 579271"/>
                <a:gd name="connsiteY20" fmla="*/ 48726 h 481609"/>
                <a:gd name="connsiteX21" fmla="*/ 170512 w 579271"/>
                <a:gd name="connsiteY21" fmla="*/ 52856 h 481609"/>
                <a:gd name="connsiteX22" fmla="*/ 174790 w 579271"/>
                <a:gd name="connsiteY22" fmla="*/ 63160 h 481609"/>
                <a:gd name="connsiteX23" fmla="*/ 170512 w 579271"/>
                <a:gd name="connsiteY23" fmla="*/ 73287 h 481609"/>
                <a:gd name="connsiteX24" fmla="*/ 160174 w 579271"/>
                <a:gd name="connsiteY24" fmla="*/ 77551 h 481609"/>
                <a:gd name="connsiteX25" fmla="*/ 149925 w 579271"/>
                <a:gd name="connsiteY25" fmla="*/ 73287 h 481609"/>
                <a:gd name="connsiteX26" fmla="*/ 145647 w 579271"/>
                <a:gd name="connsiteY26" fmla="*/ 63160 h 481609"/>
                <a:gd name="connsiteX27" fmla="*/ 149925 w 579271"/>
                <a:gd name="connsiteY27" fmla="*/ 52856 h 481609"/>
                <a:gd name="connsiteX28" fmla="*/ 160152 w 579271"/>
                <a:gd name="connsiteY28" fmla="*/ 48726 h 481609"/>
                <a:gd name="connsiteX29" fmla="*/ 111636 w 579271"/>
                <a:gd name="connsiteY29" fmla="*/ 48726 h 481609"/>
                <a:gd name="connsiteX30" fmla="*/ 121900 w 579271"/>
                <a:gd name="connsiteY30" fmla="*/ 52856 h 481609"/>
                <a:gd name="connsiteX31" fmla="*/ 126170 w 579271"/>
                <a:gd name="connsiteY31" fmla="*/ 63160 h 481609"/>
                <a:gd name="connsiteX32" fmla="*/ 121900 w 579271"/>
                <a:gd name="connsiteY32" fmla="*/ 73287 h 481609"/>
                <a:gd name="connsiteX33" fmla="*/ 111580 w 579271"/>
                <a:gd name="connsiteY33" fmla="*/ 77551 h 481609"/>
                <a:gd name="connsiteX34" fmla="*/ 101438 w 579271"/>
                <a:gd name="connsiteY34" fmla="*/ 73287 h 481609"/>
                <a:gd name="connsiteX35" fmla="*/ 97168 w 579271"/>
                <a:gd name="connsiteY35" fmla="*/ 63160 h 481609"/>
                <a:gd name="connsiteX36" fmla="*/ 101438 w 579271"/>
                <a:gd name="connsiteY36" fmla="*/ 52856 h 481609"/>
                <a:gd name="connsiteX37" fmla="*/ 111636 w 579271"/>
                <a:gd name="connsiteY37" fmla="*/ 48726 h 481609"/>
                <a:gd name="connsiteX38" fmla="*/ 63087 w 579271"/>
                <a:gd name="connsiteY38" fmla="*/ 48726 h 481609"/>
                <a:gd name="connsiteX39" fmla="*/ 73414 w 579271"/>
                <a:gd name="connsiteY39" fmla="*/ 52856 h 481609"/>
                <a:gd name="connsiteX40" fmla="*/ 77692 w 579271"/>
                <a:gd name="connsiteY40" fmla="*/ 63160 h 481609"/>
                <a:gd name="connsiteX41" fmla="*/ 73414 w 579271"/>
                <a:gd name="connsiteY41" fmla="*/ 73287 h 481609"/>
                <a:gd name="connsiteX42" fmla="*/ 63076 w 579271"/>
                <a:gd name="connsiteY42" fmla="*/ 77551 h 481609"/>
                <a:gd name="connsiteX43" fmla="*/ 52827 w 579271"/>
                <a:gd name="connsiteY43" fmla="*/ 73287 h 481609"/>
                <a:gd name="connsiteX44" fmla="*/ 48549 w 579271"/>
                <a:gd name="connsiteY44" fmla="*/ 63160 h 481609"/>
                <a:gd name="connsiteX45" fmla="*/ 52827 w 579271"/>
                <a:gd name="connsiteY45" fmla="*/ 52856 h 481609"/>
                <a:gd name="connsiteX46" fmla="*/ 63087 w 579271"/>
                <a:gd name="connsiteY46" fmla="*/ 48726 h 481609"/>
                <a:gd name="connsiteX47" fmla="*/ 40314 w 579271"/>
                <a:gd name="connsiteY47" fmla="*/ 29059 h 481609"/>
                <a:gd name="connsiteX48" fmla="*/ 29012 w 579271"/>
                <a:gd name="connsiteY48" fmla="*/ 40255 h 481609"/>
                <a:gd name="connsiteX49" fmla="*/ 29012 w 579271"/>
                <a:gd name="connsiteY49" fmla="*/ 97040 h 481609"/>
                <a:gd name="connsiteX50" fmla="*/ 485725 w 579271"/>
                <a:gd name="connsiteY50" fmla="*/ 97040 h 481609"/>
                <a:gd name="connsiteX51" fmla="*/ 485725 w 579271"/>
                <a:gd name="connsiteY51" fmla="*/ 40255 h 481609"/>
                <a:gd name="connsiteX52" fmla="*/ 474512 w 579271"/>
                <a:gd name="connsiteY52" fmla="*/ 29059 h 481609"/>
                <a:gd name="connsiteX53" fmla="*/ 40314 w 579271"/>
                <a:gd name="connsiteY53" fmla="*/ 0 h 481609"/>
                <a:gd name="connsiteX54" fmla="*/ 474601 w 579271"/>
                <a:gd name="connsiteY54" fmla="*/ 0 h 481609"/>
                <a:gd name="connsiteX55" fmla="*/ 514915 w 579271"/>
                <a:gd name="connsiteY55" fmla="*/ 40255 h 481609"/>
                <a:gd name="connsiteX56" fmla="*/ 514915 w 579271"/>
                <a:gd name="connsiteY56" fmla="*/ 195858 h 481609"/>
                <a:gd name="connsiteX57" fmla="*/ 500320 w 579271"/>
                <a:gd name="connsiteY57" fmla="*/ 210431 h 481609"/>
                <a:gd name="connsiteX58" fmla="*/ 485725 w 579271"/>
                <a:gd name="connsiteY58" fmla="*/ 195858 h 481609"/>
                <a:gd name="connsiteX59" fmla="*/ 485725 w 579271"/>
                <a:gd name="connsiteY59" fmla="*/ 126099 h 481609"/>
                <a:gd name="connsiteX60" fmla="*/ 29012 w 579271"/>
                <a:gd name="connsiteY60" fmla="*/ 126099 h 481609"/>
                <a:gd name="connsiteX61" fmla="*/ 29012 w 579271"/>
                <a:gd name="connsiteY61" fmla="*/ 376698 h 481609"/>
                <a:gd name="connsiteX62" fmla="*/ 40314 w 579271"/>
                <a:gd name="connsiteY62" fmla="*/ 387895 h 481609"/>
                <a:gd name="connsiteX63" fmla="*/ 291186 w 579271"/>
                <a:gd name="connsiteY63" fmla="*/ 387895 h 481609"/>
                <a:gd name="connsiteX64" fmla="*/ 305781 w 579271"/>
                <a:gd name="connsiteY64" fmla="*/ 402468 h 481609"/>
                <a:gd name="connsiteX65" fmla="*/ 291186 w 579271"/>
                <a:gd name="connsiteY65" fmla="*/ 417042 h 481609"/>
                <a:gd name="connsiteX66" fmla="*/ 40314 w 579271"/>
                <a:gd name="connsiteY66" fmla="*/ 417042 h 481609"/>
                <a:gd name="connsiteX67" fmla="*/ 0 w 579271"/>
                <a:gd name="connsiteY67" fmla="*/ 376787 h 481609"/>
                <a:gd name="connsiteX68" fmla="*/ 0 w 579271"/>
                <a:gd name="connsiteY68" fmla="*/ 40255 h 481609"/>
                <a:gd name="connsiteX69" fmla="*/ 40314 w 579271"/>
                <a:gd name="connsiteY69" fmla="*/ 0 h 481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79271" h="481609">
                  <a:moveTo>
                    <a:pt x="451824" y="283320"/>
                  </a:moveTo>
                  <a:cubicBezTo>
                    <a:pt x="459926" y="283320"/>
                    <a:pt x="466425" y="289809"/>
                    <a:pt x="466425" y="297897"/>
                  </a:cubicBezTo>
                  <a:lnTo>
                    <a:pt x="466425" y="339762"/>
                  </a:lnTo>
                  <a:lnTo>
                    <a:pt x="508359" y="339762"/>
                  </a:lnTo>
                  <a:cubicBezTo>
                    <a:pt x="516372" y="339762"/>
                    <a:pt x="522960" y="346251"/>
                    <a:pt x="522960" y="354339"/>
                  </a:cubicBezTo>
                  <a:cubicBezTo>
                    <a:pt x="522960" y="362339"/>
                    <a:pt x="516372" y="368916"/>
                    <a:pt x="508359" y="368916"/>
                  </a:cubicBezTo>
                  <a:lnTo>
                    <a:pt x="451824" y="368916"/>
                  </a:lnTo>
                  <a:cubicBezTo>
                    <a:pt x="443722" y="368916"/>
                    <a:pt x="437223" y="362339"/>
                    <a:pt x="437223" y="354339"/>
                  </a:cubicBezTo>
                  <a:lnTo>
                    <a:pt x="437223" y="297897"/>
                  </a:lnTo>
                  <a:cubicBezTo>
                    <a:pt x="437223" y="289809"/>
                    <a:pt x="443722" y="283320"/>
                    <a:pt x="451824" y="283320"/>
                  </a:cubicBezTo>
                  <a:close/>
                  <a:moveTo>
                    <a:pt x="451830" y="256052"/>
                  </a:moveTo>
                  <a:cubicBezTo>
                    <a:pt x="397632" y="256052"/>
                    <a:pt x="353490" y="300133"/>
                    <a:pt x="353490" y="354345"/>
                  </a:cubicBezTo>
                  <a:cubicBezTo>
                    <a:pt x="353490" y="408468"/>
                    <a:pt x="397632" y="452548"/>
                    <a:pt x="451830" y="452548"/>
                  </a:cubicBezTo>
                  <a:cubicBezTo>
                    <a:pt x="506028" y="452548"/>
                    <a:pt x="550170" y="408468"/>
                    <a:pt x="550170" y="354345"/>
                  </a:cubicBezTo>
                  <a:cubicBezTo>
                    <a:pt x="550170" y="300133"/>
                    <a:pt x="506028" y="256052"/>
                    <a:pt x="451830" y="256052"/>
                  </a:cubicBezTo>
                  <a:close/>
                  <a:moveTo>
                    <a:pt x="451830" y="227080"/>
                  </a:moveTo>
                  <a:cubicBezTo>
                    <a:pt x="522047" y="227080"/>
                    <a:pt x="579271" y="284136"/>
                    <a:pt x="579271" y="354345"/>
                  </a:cubicBezTo>
                  <a:cubicBezTo>
                    <a:pt x="579271" y="424465"/>
                    <a:pt x="522047" y="481609"/>
                    <a:pt x="451830" y="481609"/>
                  </a:cubicBezTo>
                  <a:cubicBezTo>
                    <a:pt x="381613" y="481609"/>
                    <a:pt x="324389" y="424465"/>
                    <a:pt x="324389" y="354345"/>
                  </a:cubicBezTo>
                  <a:cubicBezTo>
                    <a:pt x="324389" y="284136"/>
                    <a:pt x="381613" y="227080"/>
                    <a:pt x="451830" y="227080"/>
                  </a:cubicBezTo>
                  <a:close/>
                  <a:moveTo>
                    <a:pt x="160152" y="48726"/>
                  </a:moveTo>
                  <a:cubicBezTo>
                    <a:pt x="163940" y="48726"/>
                    <a:pt x="167750" y="50103"/>
                    <a:pt x="170512" y="52856"/>
                  </a:cubicBezTo>
                  <a:cubicBezTo>
                    <a:pt x="173186" y="55521"/>
                    <a:pt x="174790" y="59341"/>
                    <a:pt x="174790" y="63160"/>
                  </a:cubicBezTo>
                  <a:cubicBezTo>
                    <a:pt x="174790" y="66891"/>
                    <a:pt x="173186" y="70622"/>
                    <a:pt x="170512" y="73287"/>
                  </a:cubicBezTo>
                  <a:cubicBezTo>
                    <a:pt x="167749" y="76041"/>
                    <a:pt x="163917" y="77551"/>
                    <a:pt x="160174" y="77551"/>
                  </a:cubicBezTo>
                  <a:cubicBezTo>
                    <a:pt x="156342" y="77551"/>
                    <a:pt x="152688" y="75952"/>
                    <a:pt x="149925" y="73287"/>
                  </a:cubicBezTo>
                  <a:cubicBezTo>
                    <a:pt x="147162" y="70711"/>
                    <a:pt x="145647" y="66891"/>
                    <a:pt x="145647" y="63160"/>
                  </a:cubicBezTo>
                  <a:cubicBezTo>
                    <a:pt x="145647" y="59252"/>
                    <a:pt x="147162" y="55521"/>
                    <a:pt x="149925" y="52856"/>
                  </a:cubicBezTo>
                  <a:cubicBezTo>
                    <a:pt x="152599" y="50103"/>
                    <a:pt x="156364" y="48726"/>
                    <a:pt x="160152" y="48726"/>
                  </a:cubicBezTo>
                  <a:close/>
                  <a:moveTo>
                    <a:pt x="111636" y="48726"/>
                  </a:moveTo>
                  <a:cubicBezTo>
                    <a:pt x="115406" y="48726"/>
                    <a:pt x="119187" y="50103"/>
                    <a:pt x="121900" y="52856"/>
                  </a:cubicBezTo>
                  <a:cubicBezTo>
                    <a:pt x="124658" y="55521"/>
                    <a:pt x="126170" y="59341"/>
                    <a:pt x="126170" y="63160"/>
                  </a:cubicBezTo>
                  <a:cubicBezTo>
                    <a:pt x="126170" y="66891"/>
                    <a:pt x="124658" y="70622"/>
                    <a:pt x="121900" y="73287"/>
                  </a:cubicBezTo>
                  <a:cubicBezTo>
                    <a:pt x="119231" y="76041"/>
                    <a:pt x="115405" y="77551"/>
                    <a:pt x="111580" y="77551"/>
                  </a:cubicBezTo>
                  <a:cubicBezTo>
                    <a:pt x="107844" y="77551"/>
                    <a:pt x="104018" y="75952"/>
                    <a:pt x="101438" y="73287"/>
                  </a:cubicBezTo>
                  <a:cubicBezTo>
                    <a:pt x="98680" y="70711"/>
                    <a:pt x="97168" y="66891"/>
                    <a:pt x="97168" y="63160"/>
                  </a:cubicBezTo>
                  <a:cubicBezTo>
                    <a:pt x="97168" y="59252"/>
                    <a:pt x="98680" y="55521"/>
                    <a:pt x="101438" y="52856"/>
                  </a:cubicBezTo>
                  <a:cubicBezTo>
                    <a:pt x="104107" y="50103"/>
                    <a:pt x="107866" y="48726"/>
                    <a:pt x="111636" y="48726"/>
                  </a:cubicBezTo>
                  <a:close/>
                  <a:moveTo>
                    <a:pt x="63087" y="48726"/>
                  </a:moveTo>
                  <a:cubicBezTo>
                    <a:pt x="66886" y="48726"/>
                    <a:pt x="70696" y="50103"/>
                    <a:pt x="73414" y="52856"/>
                  </a:cubicBezTo>
                  <a:cubicBezTo>
                    <a:pt x="76177" y="55521"/>
                    <a:pt x="77692" y="59341"/>
                    <a:pt x="77692" y="63160"/>
                  </a:cubicBezTo>
                  <a:cubicBezTo>
                    <a:pt x="77692" y="66891"/>
                    <a:pt x="76177" y="70622"/>
                    <a:pt x="73414" y="73287"/>
                  </a:cubicBezTo>
                  <a:cubicBezTo>
                    <a:pt x="70651" y="76041"/>
                    <a:pt x="66908" y="77551"/>
                    <a:pt x="63076" y="77551"/>
                  </a:cubicBezTo>
                  <a:cubicBezTo>
                    <a:pt x="59155" y="77551"/>
                    <a:pt x="55501" y="75952"/>
                    <a:pt x="52827" y="73287"/>
                  </a:cubicBezTo>
                  <a:cubicBezTo>
                    <a:pt x="50153" y="70711"/>
                    <a:pt x="48549" y="66891"/>
                    <a:pt x="48549" y="63160"/>
                  </a:cubicBezTo>
                  <a:cubicBezTo>
                    <a:pt x="48549" y="59252"/>
                    <a:pt x="50153" y="55521"/>
                    <a:pt x="52827" y="52856"/>
                  </a:cubicBezTo>
                  <a:cubicBezTo>
                    <a:pt x="55501" y="50103"/>
                    <a:pt x="59288" y="48726"/>
                    <a:pt x="63087" y="48726"/>
                  </a:cubicBezTo>
                  <a:close/>
                  <a:moveTo>
                    <a:pt x="40314" y="29059"/>
                  </a:moveTo>
                  <a:cubicBezTo>
                    <a:pt x="33995" y="29059"/>
                    <a:pt x="29012" y="34124"/>
                    <a:pt x="29012" y="40255"/>
                  </a:cubicBezTo>
                  <a:lnTo>
                    <a:pt x="29012" y="97040"/>
                  </a:lnTo>
                  <a:lnTo>
                    <a:pt x="485725" y="97040"/>
                  </a:lnTo>
                  <a:lnTo>
                    <a:pt x="485725" y="40255"/>
                  </a:lnTo>
                  <a:cubicBezTo>
                    <a:pt x="485725" y="34124"/>
                    <a:pt x="480653" y="29059"/>
                    <a:pt x="474512" y="29059"/>
                  </a:cubicBezTo>
                  <a:close/>
                  <a:moveTo>
                    <a:pt x="40314" y="0"/>
                  </a:moveTo>
                  <a:lnTo>
                    <a:pt x="474601" y="0"/>
                  </a:lnTo>
                  <a:cubicBezTo>
                    <a:pt x="496760" y="0"/>
                    <a:pt x="514915" y="18039"/>
                    <a:pt x="514915" y="40255"/>
                  </a:cubicBezTo>
                  <a:lnTo>
                    <a:pt x="514915" y="195858"/>
                  </a:lnTo>
                  <a:cubicBezTo>
                    <a:pt x="514915" y="203944"/>
                    <a:pt x="508419" y="210431"/>
                    <a:pt x="500320" y="210431"/>
                  </a:cubicBezTo>
                  <a:cubicBezTo>
                    <a:pt x="492311" y="210431"/>
                    <a:pt x="485725" y="203944"/>
                    <a:pt x="485725" y="195858"/>
                  </a:cubicBezTo>
                  <a:lnTo>
                    <a:pt x="485725" y="126099"/>
                  </a:lnTo>
                  <a:lnTo>
                    <a:pt x="29012" y="126099"/>
                  </a:lnTo>
                  <a:lnTo>
                    <a:pt x="29012" y="376698"/>
                  </a:lnTo>
                  <a:cubicBezTo>
                    <a:pt x="29012" y="382829"/>
                    <a:pt x="34173" y="387895"/>
                    <a:pt x="40314" y="387895"/>
                  </a:cubicBezTo>
                  <a:lnTo>
                    <a:pt x="291186" y="387895"/>
                  </a:lnTo>
                  <a:cubicBezTo>
                    <a:pt x="299195" y="387895"/>
                    <a:pt x="305781" y="394471"/>
                    <a:pt x="305781" y="402468"/>
                  </a:cubicBezTo>
                  <a:cubicBezTo>
                    <a:pt x="305781" y="410555"/>
                    <a:pt x="299195" y="417042"/>
                    <a:pt x="291186" y="417042"/>
                  </a:cubicBezTo>
                  <a:lnTo>
                    <a:pt x="40314" y="417042"/>
                  </a:lnTo>
                  <a:cubicBezTo>
                    <a:pt x="17977" y="417042"/>
                    <a:pt x="0" y="399092"/>
                    <a:pt x="0" y="376787"/>
                  </a:cubicBezTo>
                  <a:lnTo>
                    <a:pt x="0" y="40255"/>
                  </a:lnTo>
                  <a:cubicBezTo>
                    <a:pt x="0" y="18128"/>
                    <a:pt x="17977" y="0"/>
                    <a:pt x="40314"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n-ea"/>
                <a:sym typeface="+mn-lt"/>
              </a:endParaRPr>
            </a:p>
          </p:txBody>
        </p:sp>
      </p:grpSp>
      <p:sp>
        <p:nvSpPr>
          <p:cNvPr id="17" name="文本框 37"/>
          <p:cNvSpPr txBox="1"/>
          <p:nvPr/>
        </p:nvSpPr>
        <p:spPr>
          <a:xfrm>
            <a:off x="7016750" y="354330"/>
            <a:ext cx="4108450" cy="55308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IN" altLang="zh-CN" dirty="0">
                <a:solidFill>
                  <a:schemeClr val="accent2"/>
                </a:solidFill>
                <a:latin typeface="MuseoModerno Black" pitchFamily="2" charset="0"/>
                <a:ea typeface="MuseoModerno Black" pitchFamily="2" charset="0"/>
                <a:cs typeface="+mn-ea"/>
                <a:sym typeface="+mn-lt"/>
              </a:rPr>
              <a:t>Data Quality Assessment</a:t>
            </a:r>
          </a:p>
          <a:p>
            <a:pPr algn="r"/>
            <a:r>
              <a:rPr sz="1200">
                <a:solidFill>
                  <a:srgbClr val="5D76DA"/>
                </a:solidFill>
                <a:sym typeface="+mn-ea"/>
              </a:rPr>
              <a:t>data quality report for c</a:t>
            </a:r>
            <a:r>
              <a:rPr lang="en-IN" sz="1200">
                <a:solidFill>
                  <a:srgbClr val="5D76DA"/>
                </a:solidFill>
                <a:sym typeface="+mn-ea"/>
              </a:rPr>
              <a:t>ategorical</a:t>
            </a:r>
            <a:r>
              <a:rPr sz="1200">
                <a:solidFill>
                  <a:srgbClr val="5D76DA"/>
                </a:solidFill>
                <a:sym typeface="+mn-ea"/>
              </a:rPr>
              <a:t> variables</a:t>
            </a:r>
            <a:endParaRPr lang="en-IN" altLang="zh-CN" sz="1200" dirty="0">
              <a:solidFill>
                <a:schemeClr val="accent2"/>
              </a:solidFill>
              <a:latin typeface="MuseoModerno Black" pitchFamily="2" charset="0"/>
              <a:ea typeface="MuseoModerno Black" pitchFamily="2" charset="0"/>
              <a:cs typeface="+mn-ea"/>
              <a:sym typeface="+mn-lt"/>
            </a:endParaRPr>
          </a:p>
        </p:txBody>
      </p:sp>
      <p:sp>
        <p:nvSpPr>
          <p:cNvPr id="21" name="图形 63"/>
          <p:cNvSpPr>
            <a:spLocks noChangeAspect="1"/>
          </p:cNvSpPr>
          <p:nvPr/>
        </p:nvSpPr>
        <p:spPr bwMode="auto">
          <a:xfrm>
            <a:off x="7935741" y="5146375"/>
            <a:ext cx="283902" cy="239925"/>
          </a:xfrm>
          <a:custGeom>
            <a:avLst/>
            <a:gdLst>
              <a:gd name="connsiteX0" fmla="*/ 304335 w 608954"/>
              <a:gd name="connsiteY0" fmla="*/ 307852 h 514626"/>
              <a:gd name="connsiteX1" fmla="*/ 389130 w 608954"/>
              <a:gd name="connsiteY1" fmla="*/ 391809 h 514626"/>
              <a:gd name="connsiteX2" fmla="*/ 389130 w 608954"/>
              <a:gd name="connsiteY2" fmla="*/ 448666 h 514626"/>
              <a:gd name="connsiteX3" fmla="*/ 376184 w 608954"/>
              <a:gd name="connsiteY3" fmla="*/ 461613 h 514626"/>
              <a:gd name="connsiteX4" fmla="*/ 363237 w 608954"/>
              <a:gd name="connsiteY4" fmla="*/ 448666 h 514626"/>
              <a:gd name="connsiteX5" fmla="*/ 363237 w 608954"/>
              <a:gd name="connsiteY5" fmla="*/ 391809 h 514626"/>
              <a:gd name="connsiteX6" fmla="*/ 304335 w 608954"/>
              <a:gd name="connsiteY6" fmla="*/ 333626 h 514626"/>
              <a:gd name="connsiteX7" fmla="*/ 245433 w 608954"/>
              <a:gd name="connsiteY7" fmla="*/ 391809 h 514626"/>
              <a:gd name="connsiteX8" fmla="*/ 245433 w 608954"/>
              <a:gd name="connsiteY8" fmla="*/ 448666 h 514626"/>
              <a:gd name="connsiteX9" fmla="*/ 232487 w 608954"/>
              <a:gd name="connsiteY9" fmla="*/ 461613 h 514626"/>
              <a:gd name="connsiteX10" fmla="*/ 219540 w 608954"/>
              <a:gd name="connsiteY10" fmla="*/ 448666 h 514626"/>
              <a:gd name="connsiteX11" fmla="*/ 219540 w 608954"/>
              <a:gd name="connsiteY11" fmla="*/ 391809 h 514626"/>
              <a:gd name="connsiteX12" fmla="*/ 304335 w 608954"/>
              <a:gd name="connsiteY12" fmla="*/ 307852 h 514626"/>
              <a:gd name="connsiteX13" fmla="*/ 496125 w 608954"/>
              <a:gd name="connsiteY13" fmla="*/ 233233 h 514626"/>
              <a:gd name="connsiteX14" fmla="*/ 513411 w 608954"/>
              <a:gd name="connsiteY14" fmla="*/ 250524 h 514626"/>
              <a:gd name="connsiteX15" fmla="*/ 513411 w 608954"/>
              <a:gd name="connsiteY15" fmla="*/ 422665 h 514626"/>
              <a:gd name="connsiteX16" fmla="*/ 421434 w 608954"/>
              <a:gd name="connsiteY16" fmla="*/ 514626 h 514626"/>
              <a:gd name="connsiteX17" fmla="*/ 187151 w 608954"/>
              <a:gd name="connsiteY17" fmla="*/ 514626 h 514626"/>
              <a:gd name="connsiteX18" fmla="*/ 95174 w 608954"/>
              <a:gd name="connsiteY18" fmla="*/ 422665 h 514626"/>
              <a:gd name="connsiteX19" fmla="*/ 95174 w 608954"/>
              <a:gd name="connsiteY19" fmla="*/ 250524 h 514626"/>
              <a:gd name="connsiteX20" fmla="*/ 112460 w 608954"/>
              <a:gd name="connsiteY20" fmla="*/ 233273 h 514626"/>
              <a:gd name="connsiteX21" fmla="*/ 129705 w 608954"/>
              <a:gd name="connsiteY21" fmla="*/ 250524 h 514626"/>
              <a:gd name="connsiteX22" fmla="*/ 129705 w 608954"/>
              <a:gd name="connsiteY22" fmla="*/ 422665 h 514626"/>
              <a:gd name="connsiteX23" fmla="*/ 187151 w 608954"/>
              <a:gd name="connsiteY23" fmla="*/ 480085 h 514626"/>
              <a:gd name="connsiteX24" fmla="*/ 421434 w 608954"/>
              <a:gd name="connsiteY24" fmla="*/ 480085 h 514626"/>
              <a:gd name="connsiteX25" fmla="*/ 478880 w 608954"/>
              <a:gd name="connsiteY25" fmla="*/ 422665 h 514626"/>
              <a:gd name="connsiteX26" fmla="*/ 478880 w 608954"/>
              <a:gd name="connsiteY26" fmla="*/ 250524 h 514626"/>
              <a:gd name="connsiteX27" fmla="*/ 496125 w 608954"/>
              <a:gd name="connsiteY27" fmla="*/ 233233 h 514626"/>
              <a:gd name="connsiteX28" fmla="*/ 304275 w 608954"/>
              <a:gd name="connsiteY28" fmla="*/ 0 h 514626"/>
              <a:gd name="connsiteX29" fmla="*/ 369292 w 608954"/>
              <a:gd name="connsiteY29" fmla="*/ 26897 h 514626"/>
              <a:gd name="connsiteX30" fmla="*/ 603889 w 608954"/>
              <a:gd name="connsiteY30" fmla="*/ 261451 h 514626"/>
              <a:gd name="connsiteX31" fmla="*/ 603889 w 608954"/>
              <a:gd name="connsiteY31" fmla="*/ 285856 h 514626"/>
              <a:gd name="connsiteX32" fmla="*/ 579444 w 608954"/>
              <a:gd name="connsiteY32" fmla="*/ 285896 h 514626"/>
              <a:gd name="connsiteX33" fmla="*/ 344847 w 608954"/>
              <a:gd name="connsiteY33" fmla="*/ 51301 h 514626"/>
              <a:gd name="connsiteX34" fmla="*/ 263673 w 608954"/>
              <a:gd name="connsiteY34" fmla="*/ 51301 h 514626"/>
              <a:gd name="connsiteX35" fmla="*/ 29075 w 608954"/>
              <a:gd name="connsiteY35" fmla="*/ 285896 h 514626"/>
              <a:gd name="connsiteX36" fmla="*/ 5072 w 608954"/>
              <a:gd name="connsiteY36" fmla="*/ 285494 h 514626"/>
              <a:gd name="connsiteX37" fmla="*/ 4670 w 608954"/>
              <a:gd name="connsiteY37" fmla="*/ 261451 h 514626"/>
              <a:gd name="connsiteX38" fmla="*/ 239228 w 608954"/>
              <a:gd name="connsiteY38" fmla="*/ 26897 h 514626"/>
              <a:gd name="connsiteX39" fmla="*/ 304275 w 608954"/>
              <a:gd name="connsiteY39" fmla="*/ 0 h 514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08954" h="514626">
                <a:moveTo>
                  <a:pt x="304335" y="307852"/>
                </a:moveTo>
                <a:cubicBezTo>
                  <a:pt x="350854" y="307852"/>
                  <a:pt x="388688" y="345327"/>
                  <a:pt x="389130" y="391809"/>
                </a:cubicBezTo>
                <a:lnTo>
                  <a:pt x="389130" y="448666"/>
                </a:lnTo>
                <a:cubicBezTo>
                  <a:pt x="389130" y="455823"/>
                  <a:pt x="383341" y="461613"/>
                  <a:pt x="376184" y="461613"/>
                </a:cubicBezTo>
                <a:cubicBezTo>
                  <a:pt x="369027" y="461613"/>
                  <a:pt x="363237" y="455823"/>
                  <a:pt x="363237" y="448666"/>
                </a:cubicBezTo>
                <a:lnTo>
                  <a:pt x="363237" y="391809"/>
                </a:lnTo>
                <a:cubicBezTo>
                  <a:pt x="362835" y="359561"/>
                  <a:pt x="336581" y="333626"/>
                  <a:pt x="304335" y="333626"/>
                </a:cubicBezTo>
                <a:cubicBezTo>
                  <a:pt x="272090" y="333626"/>
                  <a:pt x="245835" y="359561"/>
                  <a:pt x="245433" y="391809"/>
                </a:cubicBezTo>
                <a:lnTo>
                  <a:pt x="245433" y="448666"/>
                </a:lnTo>
                <a:cubicBezTo>
                  <a:pt x="245433" y="455823"/>
                  <a:pt x="239643" y="461613"/>
                  <a:pt x="232487" y="461613"/>
                </a:cubicBezTo>
                <a:cubicBezTo>
                  <a:pt x="225330" y="461613"/>
                  <a:pt x="219540" y="455823"/>
                  <a:pt x="219540" y="448666"/>
                </a:cubicBezTo>
                <a:lnTo>
                  <a:pt x="219540" y="391809"/>
                </a:lnTo>
                <a:cubicBezTo>
                  <a:pt x="219983" y="345327"/>
                  <a:pt x="257817" y="307852"/>
                  <a:pt x="304335" y="307852"/>
                </a:cubicBezTo>
                <a:close/>
                <a:moveTo>
                  <a:pt x="496125" y="233233"/>
                </a:moveTo>
                <a:cubicBezTo>
                  <a:pt x="505653" y="233233"/>
                  <a:pt x="513411" y="240994"/>
                  <a:pt x="513411" y="250524"/>
                </a:cubicBezTo>
                <a:lnTo>
                  <a:pt x="513411" y="422665"/>
                </a:lnTo>
                <a:cubicBezTo>
                  <a:pt x="513331" y="473410"/>
                  <a:pt x="472207" y="514586"/>
                  <a:pt x="421434" y="514626"/>
                </a:cubicBezTo>
                <a:lnTo>
                  <a:pt x="187151" y="514626"/>
                </a:lnTo>
                <a:cubicBezTo>
                  <a:pt x="136378" y="514586"/>
                  <a:pt x="95214" y="473410"/>
                  <a:pt x="95174" y="422665"/>
                </a:cubicBezTo>
                <a:lnTo>
                  <a:pt x="95174" y="250524"/>
                </a:lnTo>
                <a:cubicBezTo>
                  <a:pt x="95174" y="240994"/>
                  <a:pt x="102932" y="233273"/>
                  <a:pt x="112460" y="233273"/>
                </a:cubicBezTo>
                <a:cubicBezTo>
                  <a:pt x="121987" y="233273"/>
                  <a:pt x="129705" y="240994"/>
                  <a:pt x="129705" y="250524"/>
                </a:cubicBezTo>
                <a:lnTo>
                  <a:pt x="129705" y="422665"/>
                </a:lnTo>
                <a:cubicBezTo>
                  <a:pt x="129745" y="454350"/>
                  <a:pt x="155433" y="480045"/>
                  <a:pt x="187151" y="480085"/>
                </a:cubicBezTo>
                <a:lnTo>
                  <a:pt x="421434" y="480085"/>
                </a:lnTo>
                <a:cubicBezTo>
                  <a:pt x="453152" y="480045"/>
                  <a:pt x="478840" y="454350"/>
                  <a:pt x="478880" y="422665"/>
                </a:cubicBezTo>
                <a:lnTo>
                  <a:pt x="478880" y="250524"/>
                </a:lnTo>
                <a:cubicBezTo>
                  <a:pt x="478880" y="240994"/>
                  <a:pt x="486598" y="233233"/>
                  <a:pt x="496125" y="233233"/>
                </a:cubicBezTo>
                <a:close/>
                <a:moveTo>
                  <a:pt x="304275" y="0"/>
                </a:moveTo>
                <a:cubicBezTo>
                  <a:pt x="327810" y="0"/>
                  <a:pt x="351340" y="8966"/>
                  <a:pt x="369292" y="26897"/>
                </a:cubicBezTo>
                <a:lnTo>
                  <a:pt x="603889" y="261451"/>
                </a:lnTo>
                <a:cubicBezTo>
                  <a:pt x="610643" y="268206"/>
                  <a:pt x="610643" y="279141"/>
                  <a:pt x="603889" y="285856"/>
                </a:cubicBezTo>
                <a:cubicBezTo>
                  <a:pt x="597134" y="292610"/>
                  <a:pt x="586198" y="292610"/>
                  <a:pt x="579444" y="285896"/>
                </a:cubicBezTo>
                <a:lnTo>
                  <a:pt x="344847" y="51301"/>
                </a:lnTo>
                <a:cubicBezTo>
                  <a:pt x="322412" y="28947"/>
                  <a:pt x="286107" y="28947"/>
                  <a:pt x="263673" y="51301"/>
                </a:cubicBezTo>
                <a:lnTo>
                  <a:pt x="29075" y="285896"/>
                </a:lnTo>
                <a:cubicBezTo>
                  <a:pt x="22280" y="292248"/>
                  <a:pt x="11666" y="292087"/>
                  <a:pt x="5072" y="285494"/>
                </a:cubicBezTo>
                <a:cubicBezTo>
                  <a:pt x="-1521" y="278900"/>
                  <a:pt x="-1722" y="268286"/>
                  <a:pt x="4670" y="261451"/>
                </a:cubicBezTo>
                <a:lnTo>
                  <a:pt x="239228" y="26897"/>
                </a:lnTo>
                <a:cubicBezTo>
                  <a:pt x="257200" y="8966"/>
                  <a:pt x="280740" y="0"/>
                  <a:pt x="304275"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cs typeface="+mn-ea"/>
              <a:sym typeface="+mn-lt"/>
            </a:endParaRPr>
          </a:p>
        </p:txBody>
      </p:sp>
      <p:pic>
        <p:nvPicPr>
          <p:cNvPr id="3" name="Picture 2" descr="Screenshot 2024-04-04 215612"/>
          <p:cNvPicPr>
            <a:picLocks noChangeAspect="1"/>
          </p:cNvPicPr>
          <p:nvPr/>
        </p:nvPicPr>
        <p:blipFill>
          <a:blip r:embed="rId4"/>
          <a:stretch>
            <a:fillRect/>
          </a:stretch>
        </p:blipFill>
        <p:spPr>
          <a:xfrm>
            <a:off x="5135880" y="1063625"/>
            <a:ext cx="6184265" cy="5001260"/>
          </a:xfrm>
          <a:prstGeom prst="rect">
            <a:avLst/>
          </a:prstGeom>
          <a:ln w="25400" cmpd="sng">
            <a:solidFill>
              <a:srgbClr val="C00000"/>
            </a:solidFill>
          </a:ln>
        </p:spPr>
      </p:pic>
      <p:sp>
        <p:nvSpPr>
          <p:cNvPr id="10" name="Text Box 9"/>
          <p:cNvSpPr txBox="1"/>
          <p:nvPr/>
        </p:nvSpPr>
        <p:spPr>
          <a:xfrm>
            <a:off x="638175" y="2280285"/>
            <a:ext cx="4064000" cy="2968625"/>
          </a:xfrm>
          <a:prstGeom prst="rect">
            <a:avLst/>
          </a:prstGeom>
          <a:noFill/>
        </p:spPr>
        <p:txBody>
          <a:bodyPr wrap="square" rtlCol="0">
            <a:spAutoFit/>
          </a:bodyPr>
          <a:lstStyle/>
          <a:p>
            <a:pPr indent="0">
              <a:buFont typeface="Arial" panose="020B0604020202020204" pitchFamily="34" charset="0"/>
              <a:buNone/>
            </a:pPr>
            <a:r>
              <a:rPr lang="en-IN" altLang="en-US" sz="1300" u="sng">
                <a:solidFill>
                  <a:schemeClr val="tx1"/>
                </a:solidFill>
                <a:effectLst>
                  <a:outerShdw blurRad="38100" dist="19050" dir="2700000" algn="tl" rotWithShape="0">
                    <a:schemeClr val="dk1">
                      <a:alpha val="40000"/>
                    </a:schemeClr>
                  </a:outerShdw>
                </a:effectLst>
              </a:rPr>
              <a:t>Anaylsis</a:t>
            </a:r>
            <a:endParaRPr lang="en-US" sz="1300" u="sng">
              <a:solidFill>
                <a:schemeClr val="tx1"/>
              </a:solidFill>
              <a:effectLst>
                <a:outerShdw blurRad="38100" dist="19050" dir="2700000" algn="tl" rotWithShape="0">
                  <a:schemeClr val="dk1">
                    <a:alpha val="40000"/>
                  </a:schemeClr>
                </a:outerShdw>
              </a:effectLst>
            </a:endParaRPr>
          </a:p>
          <a:p>
            <a:pPr marL="285750" indent="-285750">
              <a:buFont typeface="Arial" panose="020B0604020202020204" pitchFamily="34" charset="0"/>
              <a:buChar char="•"/>
            </a:pPr>
            <a:endParaRPr lang="en-US" sz="1200"/>
          </a:p>
          <a:p>
            <a:pPr marL="285750" indent="-285750">
              <a:buFont typeface="Arial" panose="020B0604020202020204" pitchFamily="34" charset="0"/>
              <a:buChar char="•"/>
            </a:pPr>
            <a:r>
              <a:rPr lang="en-US" sz="1200"/>
              <a:t>Missing Percentage: There are </a:t>
            </a:r>
            <a:r>
              <a:rPr lang="en-US" sz="1300">
                <a:solidFill>
                  <a:schemeClr val="accent1"/>
                </a:solidFill>
                <a:effectLst>
                  <a:outerShdw blurRad="38100" dist="25400" dir="5400000" algn="ctr" rotWithShape="0">
                    <a:srgbClr val="6E747A">
                      <a:alpha val="43000"/>
                    </a:srgbClr>
                  </a:outerShdw>
                </a:effectLst>
              </a:rPr>
              <a:t>no missing values </a:t>
            </a:r>
            <a:r>
              <a:rPr lang="en-US" sz="1200"/>
              <a:t>in the all the mention categorial variable.</a:t>
            </a:r>
          </a:p>
          <a:p>
            <a:endParaRPr lang="en-US" sz="1200"/>
          </a:p>
          <a:p>
            <a:pPr marL="285750" indent="-285750">
              <a:buFont typeface="Arial" panose="020B0604020202020204" pitchFamily="34" charset="0"/>
              <a:buChar char="•"/>
            </a:pPr>
            <a:r>
              <a:rPr lang="en-US" sz="1200"/>
              <a:t>Number of Unique Values: There are </a:t>
            </a:r>
            <a:r>
              <a:rPr lang="en-US" sz="1300">
                <a:solidFill>
                  <a:schemeClr val="accent1"/>
                </a:solidFill>
                <a:effectLst>
                  <a:outerShdw blurRad="38100" dist="25400" dir="5400000" algn="ctr" rotWithShape="0">
                    <a:srgbClr val="6E747A">
                      <a:alpha val="43000"/>
                    </a:srgbClr>
                  </a:outerShdw>
                </a:effectLst>
              </a:rPr>
              <a:t>5 unique education levels and 8 uniques martial status </a:t>
            </a:r>
            <a:r>
              <a:rPr lang="en-US" sz="1200"/>
              <a:t>and countires respectively present in the dataset.</a:t>
            </a:r>
          </a:p>
          <a:p>
            <a:pPr marL="285750" indent="-285750">
              <a:buFont typeface="Arial" panose="020B0604020202020204" pitchFamily="34" charset="0"/>
              <a:buChar char="•"/>
            </a:pPr>
            <a:endParaRPr lang="en-US" sz="1200"/>
          </a:p>
          <a:p>
            <a:pPr marL="285750" indent="-285750">
              <a:buFont typeface="Arial" panose="020B0604020202020204" pitchFamily="34" charset="0"/>
              <a:buChar char="•"/>
            </a:pPr>
            <a:r>
              <a:rPr lang="en-US" sz="1200"/>
              <a:t>Count Unique: All 2240 entries have a </a:t>
            </a:r>
            <a:r>
              <a:rPr lang="en-US" sz="1300">
                <a:solidFill>
                  <a:schemeClr val="accent1"/>
                </a:solidFill>
                <a:effectLst>
                  <a:outerShdw blurRad="38100" dist="25400" dir="5400000" algn="ctr" rotWithShape="0">
                    <a:srgbClr val="6E747A">
                      <a:alpha val="43000"/>
                    </a:srgbClr>
                  </a:outerShdw>
                </a:effectLst>
              </a:rPr>
              <a:t>non-null value</a:t>
            </a:r>
            <a:r>
              <a:rPr lang="en-US" sz="1200"/>
              <a:t> for Education,martial status and country.</a:t>
            </a:r>
          </a:p>
          <a:p>
            <a:endParaRPr lang="en-US" sz="1200"/>
          </a:p>
          <a:p>
            <a:pPr marL="285750" indent="-285750">
              <a:buFont typeface="Arial" panose="020B0604020202020204" pitchFamily="34" charset="0"/>
              <a:buChar char="•"/>
            </a:pPr>
            <a:r>
              <a:rPr lang="en-US" sz="1200"/>
              <a:t>Top Category: The most common education level is </a:t>
            </a:r>
            <a:r>
              <a:rPr lang="en-US" sz="1200">
                <a:solidFill>
                  <a:schemeClr val="accent1"/>
                </a:solidFill>
                <a:effectLst>
                  <a:outerShdw blurRad="38100" dist="25400" dir="5400000" algn="ctr" rotWithShape="0">
                    <a:srgbClr val="6E747A">
                      <a:alpha val="43000"/>
                    </a:srgbClr>
                  </a:outerShdw>
                </a:effectLst>
              </a:rPr>
              <a:t>"Graduation",</a:t>
            </a:r>
            <a:r>
              <a:rPr lang="en-US" sz="1200"/>
              <a:t> with 1127 occurrences. </a:t>
            </a:r>
            <a:r>
              <a:rPr lang="en-US" sz="1200">
                <a:solidFill>
                  <a:schemeClr val="accent1"/>
                </a:solidFill>
                <a:effectLst>
                  <a:outerShdw blurRad="38100" dist="25400" dir="5400000" algn="ctr" rotWithShape="0">
                    <a:srgbClr val="6E747A">
                      <a:alpha val="43000"/>
                    </a:srgbClr>
                  </a:outerShdw>
                </a:effectLst>
              </a:rPr>
              <a:t>"Married"</a:t>
            </a:r>
            <a:r>
              <a:rPr lang="en-US" sz="1200"/>
              <a:t>, with 864 occurrences in martial status.</a:t>
            </a:r>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f1a15d09-5041-483f-8a30-0b32fc3e1189"/>
  <p:tag name="COMMONDATA" val="eyJoZGlkIjoiODliZWY4OTY0MGRkODE3MzUwYWNjNzJlOTZjZjEzOWIifQ=="/>
</p:tagLst>
</file>

<file path=ppt/tags/tag10.xml><?xml version="1.0" encoding="utf-8"?>
<p:tagLst xmlns:a="http://schemas.openxmlformats.org/drawingml/2006/main" xmlns:r="http://schemas.openxmlformats.org/officeDocument/2006/relationships" xmlns:p="http://schemas.openxmlformats.org/presentationml/2006/main">
  <p:tag name="ISLIDE.ICON" val="#369613;"/>
</p:tagLst>
</file>

<file path=ppt/tags/tag11.xml><?xml version="1.0" encoding="utf-8"?>
<p:tagLst xmlns:a="http://schemas.openxmlformats.org/drawingml/2006/main" xmlns:r="http://schemas.openxmlformats.org/officeDocument/2006/relationships" xmlns:p="http://schemas.openxmlformats.org/presentationml/2006/main">
  <p:tag name="ISLIDE.ICON" val="#369613;"/>
</p:tagLst>
</file>

<file path=ppt/tags/tag12.xml><?xml version="1.0" encoding="utf-8"?>
<p:tagLst xmlns:a="http://schemas.openxmlformats.org/drawingml/2006/main" xmlns:r="http://schemas.openxmlformats.org/officeDocument/2006/relationships" xmlns:p="http://schemas.openxmlformats.org/presentationml/2006/main">
  <p:tag name="ISLIDE.ICON" val="#369613;"/>
</p:tagLst>
</file>

<file path=ppt/tags/tag13.xml><?xml version="1.0" encoding="utf-8"?>
<p:tagLst xmlns:a="http://schemas.openxmlformats.org/drawingml/2006/main" xmlns:r="http://schemas.openxmlformats.org/officeDocument/2006/relationships" xmlns:p="http://schemas.openxmlformats.org/presentationml/2006/main">
  <p:tag name="ISLIDE.ICON" val="#369613;"/>
</p:tagLst>
</file>

<file path=ppt/tags/tag14.xml><?xml version="1.0" encoding="utf-8"?>
<p:tagLst xmlns:a="http://schemas.openxmlformats.org/drawingml/2006/main" xmlns:r="http://schemas.openxmlformats.org/officeDocument/2006/relationships" xmlns:p="http://schemas.openxmlformats.org/presentationml/2006/main">
  <p:tag name="ISLIDE.ICON" val="#369613;"/>
  <p:tag name="ISLIDE.PICTURE" val="#VCG41N1193748706;#VCG41N1322536014;"/>
</p:tagLst>
</file>

<file path=ppt/tags/tag15.xml><?xml version="1.0" encoding="utf-8"?>
<p:tagLst xmlns:a="http://schemas.openxmlformats.org/drawingml/2006/main" xmlns:r="http://schemas.openxmlformats.org/officeDocument/2006/relationships" xmlns:p="http://schemas.openxmlformats.org/presentationml/2006/main">
  <p:tag name="ISLIDE.ICON" val="#369613;"/>
  <p:tag name="ISLIDE.PICTURE" val="#VCG41N1193748706;#VCG41N1322536014;"/>
</p:tagLst>
</file>

<file path=ppt/tags/tag16.xml><?xml version="1.0" encoding="utf-8"?>
<p:tagLst xmlns:a="http://schemas.openxmlformats.org/drawingml/2006/main" xmlns:r="http://schemas.openxmlformats.org/officeDocument/2006/relationships" xmlns:p="http://schemas.openxmlformats.org/presentationml/2006/main">
  <p:tag name="ISLIDE.ICON" val="#369613;"/>
  <p:tag name="ISLIDE.PICTURE" val="#VCG41N1193748706;#VCG41N1322536014;"/>
</p:tagLst>
</file>

<file path=ppt/tags/tag17.xml><?xml version="1.0" encoding="utf-8"?>
<p:tagLst xmlns:a="http://schemas.openxmlformats.org/drawingml/2006/main" xmlns:r="http://schemas.openxmlformats.org/officeDocument/2006/relationships" xmlns:p="http://schemas.openxmlformats.org/presentationml/2006/main">
  <p:tag name="ISLIDE.ICON" val="#369613;"/>
  <p:tag name="ISLIDE.PICTURE" val="#VCG41N1193748706;#VCG41N1322536014;"/>
</p:tagLst>
</file>

<file path=ppt/tags/tag18.xml><?xml version="1.0" encoding="utf-8"?>
<p:tagLst xmlns:a="http://schemas.openxmlformats.org/drawingml/2006/main" xmlns:r="http://schemas.openxmlformats.org/officeDocument/2006/relationships" xmlns:p="http://schemas.openxmlformats.org/presentationml/2006/main">
  <p:tag name="ISLIDE.ICON" val="#369613;"/>
  <p:tag name="ISLIDE.PICTURE" val="#VCG41N1193748706;#VCG41N1322536014;"/>
</p:tagLst>
</file>

<file path=ppt/tags/tag19.xml><?xml version="1.0" encoding="utf-8"?>
<p:tagLst xmlns:a="http://schemas.openxmlformats.org/drawingml/2006/main" xmlns:r="http://schemas.openxmlformats.org/officeDocument/2006/relationships" xmlns:p="http://schemas.openxmlformats.org/presentationml/2006/main">
  <p:tag name="ISLIDE.ICON" val="#369613;"/>
  <p:tag name="ISLIDE.PICTURE" val="#VCG41N1193748706;#VCG41N1322536014;"/>
</p:tagLst>
</file>

<file path=ppt/tags/tag2.xml><?xml version="1.0" encoding="utf-8"?>
<p:tagLst xmlns:a="http://schemas.openxmlformats.org/drawingml/2006/main" xmlns:r="http://schemas.openxmlformats.org/officeDocument/2006/relationships" xmlns:p="http://schemas.openxmlformats.org/presentationml/2006/main">
  <p:tag name="ISLIDE.ICON" val="#369613;"/>
</p:tagLst>
</file>

<file path=ppt/tags/tag20.xml><?xml version="1.0" encoding="utf-8"?>
<p:tagLst xmlns:a="http://schemas.openxmlformats.org/drawingml/2006/main" xmlns:r="http://schemas.openxmlformats.org/officeDocument/2006/relationships" xmlns:p="http://schemas.openxmlformats.org/presentationml/2006/main">
  <p:tag name="ISLIDE.ICON" val="#369613;"/>
  <p:tag name="ISLIDE.PICTURE" val="#VCG41N1193748706;#VCG41N1322536014;"/>
</p:tagLst>
</file>

<file path=ppt/tags/tag21.xml><?xml version="1.0" encoding="utf-8"?>
<p:tagLst xmlns:a="http://schemas.openxmlformats.org/drawingml/2006/main" xmlns:r="http://schemas.openxmlformats.org/officeDocument/2006/relationships" xmlns:p="http://schemas.openxmlformats.org/presentationml/2006/main">
  <p:tag name="ISLIDE.ICON" val="#369613;"/>
</p:tagLst>
</file>

<file path=ppt/tags/tag3.xml><?xml version="1.0" encoding="utf-8"?>
<p:tagLst xmlns:a="http://schemas.openxmlformats.org/drawingml/2006/main" xmlns:r="http://schemas.openxmlformats.org/officeDocument/2006/relationships" xmlns:p="http://schemas.openxmlformats.org/presentationml/2006/main">
  <p:tag name="ISLIDE.ICON" val="#369613;"/>
</p:tagLst>
</file>

<file path=ppt/tags/tag4.xml><?xml version="1.0" encoding="utf-8"?>
<p:tagLst xmlns:a="http://schemas.openxmlformats.org/drawingml/2006/main" xmlns:r="http://schemas.openxmlformats.org/officeDocument/2006/relationships" xmlns:p="http://schemas.openxmlformats.org/presentationml/2006/main">
  <p:tag name="ISLIDE.ICON" val="#369613;"/>
</p:tagLst>
</file>

<file path=ppt/tags/tag5.xml><?xml version="1.0" encoding="utf-8"?>
<p:tagLst xmlns:a="http://schemas.openxmlformats.org/drawingml/2006/main" xmlns:r="http://schemas.openxmlformats.org/officeDocument/2006/relationships" xmlns:p="http://schemas.openxmlformats.org/presentationml/2006/main">
  <p:tag name="ISLIDE.ICON" val="#369613;"/>
</p:tagLst>
</file>

<file path=ppt/tags/tag6.xml><?xml version="1.0" encoding="utf-8"?>
<p:tagLst xmlns:a="http://schemas.openxmlformats.org/drawingml/2006/main" xmlns:r="http://schemas.openxmlformats.org/officeDocument/2006/relationships" xmlns:p="http://schemas.openxmlformats.org/presentationml/2006/main">
  <p:tag name="ISLIDE.ICON" val="#369613;"/>
</p:tagLst>
</file>

<file path=ppt/tags/tag7.xml><?xml version="1.0" encoding="utf-8"?>
<p:tagLst xmlns:a="http://schemas.openxmlformats.org/drawingml/2006/main" xmlns:r="http://schemas.openxmlformats.org/officeDocument/2006/relationships" xmlns:p="http://schemas.openxmlformats.org/presentationml/2006/main">
  <p:tag name="ISLIDE.ICON" val="#369613;"/>
</p:tagLst>
</file>

<file path=ppt/tags/tag8.xml><?xml version="1.0" encoding="utf-8"?>
<p:tagLst xmlns:a="http://schemas.openxmlformats.org/drawingml/2006/main" xmlns:r="http://schemas.openxmlformats.org/officeDocument/2006/relationships" xmlns:p="http://schemas.openxmlformats.org/presentationml/2006/main">
  <p:tag name="ISLIDE.ICON" val="#369613;"/>
</p:tagLst>
</file>

<file path=ppt/tags/tag9.xml><?xml version="1.0" encoding="utf-8"?>
<p:tagLst xmlns:a="http://schemas.openxmlformats.org/drawingml/2006/main" xmlns:r="http://schemas.openxmlformats.org/officeDocument/2006/relationships" xmlns:p="http://schemas.openxmlformats.org/presentationml/2006/main">
  <p:tag name="ISLIDE.ICON" val="#369613;"/>
</p:tagLst>
</file>

<file path=ppt/theme/theme1.xml><?xml version="1.0" encoding="utf-8"?>
<a:theme xmlns:a="http://schemas.openxmlformats.org/drawingml/2006/main" name="Office 主题​​">
  <a:themeElements>
    <a:clrScheme name="自定义 2098">
      <a:dk1>
        <a:sysClr val="windowText" lastClr="000000"/>
      </a:dk1>
      <a:lt1>
        <a:sysClr val="window" lastClr="FFFFFF"/>
      </a:lt1>
      <a:dk2>
        <a:srgbClr val="44546A"/>
      </a:dk2>
      <a:lt2>
        <a:srgbClr val="E7E6E6"/>
      </a:lt2>
      <a:accent1>
        <a:srgbClr val="E16E67"/>
      </a:accent1>
      <a:accent2>
        <a:srgbClr val="5D76DA"/>
      </a:accent2>
      <a:accent3>
        <a:srgbClr val="E16E67"/>
      </a:accent3>
      <a:accent4>
        <a:srgbClr val="5D76DA"/>
      </a:accent4>
      <a:accent5>
        <a:srgbClr val="E16E67"/>
      </a:accent5>
      <a:accent6>
        <a:srgbClr val="5D76DA"/>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9_Office 主题​​">
  <a:themeElements>
    <a:clrScheme name="自定义 2098">
      <a:dk1>
        <a:sysClr val="windowText" lastClr="000000"/>
      </a:dk1>
      <a:lt1>
        <a:sysClr val="window" lastClr="FFFFFF"/>
      </a:lt1>
      <a:dk2>
        <a:srgbClr val="44546A"/>
      </a:dk2>
      <a:lt2>
        <a:srgbClr val="E7E6E6"/>
      </a:lt2>
      <a:accent1>
        <a:srgbClr val="E16E67"/>
      </a:accent1>
      <a:accent2>
        <a:srgbClr val="5D76DA"/>
      </a:accent2>
      <a:accent3>
        <a:srgbClr val="E16E67"/>
      </a:accent3>
      <a:accent4>
        <a:srgbClr val="5D76DA"/>
      </a:accent4>
      <a:accent5>
        <a:srgbClr val="E16E67"/>
      </a:accent5>
      <a:accent6>
        <a:srgbClr val="5D76DA"/>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10_Office 主题​​">
  <a:themeElements>
    <a:clrScheme name="自定义 2098">
      <a:dk1>
        <a:sysClr val="windowText" lastClr="000000"/>
      </a:dk1>
      <a:lt1>
        <a:sysClr val="window" lastClr="FFFFFF"/>
      </a:lt1>
      <a:dk2>
        <a:srgbClr val="44546A"/>
      </a:dk2>
      <a:lt2>
        <a:srgbClr val="E7E6E6"/>
      </a:lt2>
      <a:accent1>
        <a:srgbClr val="E16E67"/>
      </a:accent1>
      <a:accent2>
        <a:srgbClr val="5D76DA"/>
      </a:accent2>
      <a:accent3>
        <a:srgbClr val="E16E67"/>
      </a:accent3>
      <a:accent4>
        <a:srgbClr val="5D76DA"/>
      </a:accent4>
      <a:accent5>
        <a:srgbClr val="E16E67"/>
      </a:accent5>
      <a:accent6>
        <a:srgbClr val="5D76DA"/>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anrope SemiBold"/>
        <a:ea typeface=""/>
        <a:cs typeface=""/>
        <a:font script="Jpan" typeface="游ゴシック"/>
        <a:font script="Hang" typeface="맑은 고딕"/>
        <a:font script="Hans" typeface="Manrope SemiBold"/>
        <a:font script="Hant" typeface="新細明體"/>
        <a:font script="Arab" typeface="MuseoModerno Black"/>
        <a:font script="Hebr" typeface="MuseoModerno Black"/>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MuseoModerno Black"/>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Manrope SemiBold"/>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Manrope SemiBold"/>
        <a:ea typeface=""/>
        <a:cs typeface=""/>
        <a:font script="Jpan" typeface="ＭＳ Ｐゴシック"/>
        <a:font script="Hang" typeface="맑은 고딕"/>
        <a:font script="Hans" typeface="Manrope SemiBold"/>
        <a:font script="Hant" typeface="新細明體"/>
        <a:font script="Arab" typeface="MuseoModerno Black"/>
        <a:font script="Hebr" typeface="MuseoModerno Black"/>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MuseoModerno Black"/>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2098">
      <a:dk1>
        <a:sysClr val="windowText" lastClr="000000"/>
      </a:dk1>
      <a:lt1>
        <a:sysClr val="window" lastClr="FFFFFF"/>
      </a:lt1>
      <a:dk2>
        <a:srgbClr val="44546A"/>
      </a:dk2>
      <a:lt2>
        <a:srgbClr val="E7E6E6"/>
      </a:lt2>
      <a:accent1>
        <a:srgbClr val="E16E67"/>
      </a:accent1>
      <a:accent2>
        <a:srgbClr val="5D76DA"/>
      </a:accent2>
      <a:accent3>
        <a:srgbClr val="E16E67"/>
      </a:accent3>
      <a:accent4>
        <a:srgbClr val="5D76DA"/>
      </a:accent4>
      <a:accent5>
        <a:srgbClr val="E16E67"/>
      </a:accent5>
      <a:accent6>
        <a:srgbClr val="5D76DA"/>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自定义 2098">
      <a:dk1>
        <a:sysClr val="windowText" lastClr="000000"/>
      </a:dk1>
      <a:lt1>
        <a:sysClr val="window" lastClr="FFFFFF"/>
      </a:lt1>
      <a:dk2>
        <a:srgbClr val="44546A"/>
      </a:dk2>
      <a:lt2>
        <a:srgbClr val="E7E6E6"/>
      </a:lt2>
      <a:accent1>
        <a:srgbClr val="E16E67"/>
      </a:accent1>
      <a:accent2>
        <a:srgbClr val="5D76DA"/>
      </a:accent2>
      <a:accent3>
        <a:srgbClr val="E16E67"/>
      </a:accent3>
      <a:accent4>
        <a:srgbClr val="5D76DA"/>
      </a:accent4>
      <a:accent5>
        <a:srgbClr val="E16E67"/>
      </a:accent5>
      <a:accent6>
        <a:srgbClr val="5D76DA"/>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主题​​">
  <a:themeElements>
    <a:clrScheme name="自定义 2098">
      <a:dk1>
        <a:sysClr val="windowText" lastClr="000000"/>
      </a:dk1>
      <a:lt1>
        <a:sysClr val="window" lastClr="FFFFFF"/>
      </a:lt1>
      <a:dk2>
        <a:srgbClr val="44546A"/>
      </a:dk2>
      <a:lt2>
        <a:srgbClr val="E7E6E6"/>
      </a:lt2>
      <a:accent1>
        <a:srgbClr val="E16E67"/>
      </a:accent1>
      <a:accent2>
        <a:srgbClr val="5D76DA"/>
      </a:accent2>
      <a:accent3>
        <a:srgbClr val="E16E67"/>
      </a:accent3>
      <a:accent4>
        <a:srgbClr val="5D76DA"/>
      </a:accent4>
      <a:accent5>
        <a:srgbClr val="E16E67"/>
      </a:accent5>
      <a:accent6>
        <a:srgbClr val="5D76DA"/>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主题​​">
  <a:themeElements>
    <a:clrScheme name="自定义 2098">
      <a:dk1>
        <a:sysClr val="windowText" lastClr="000000"/>
      </a:dk1>
      <a:lt1>
        <a:sysClr val="window" lastClr="FFFFFF"/>
      </a:lt1>
      <a:dk2>
        <a:srgbClr val="44546A"/>
      </a:dk2>
      <a:lt2>
        <a:srgbClr val="E7E6E6"/>
      </a:lt2>
      <a:accent1>
        <a:srgbClr val="E16E67"/>
      </a:accent1>
      <a:accent2>
        <a:srgbClr val="5D76DA"/>
      </a:accent2>
      <a:accent3>
        <a:srgbClr val="E16E67"/>
      </a:accent3>
      <a:accent4>
        <a:srgbClr val="5D76DA"/>
      </a:accent4>
      <a:accent5>
        <a:srgbClr val="E16E67"/>
      </a:accent5>
      <a:accent6>
        <a:srgbClr val="5D76DA"/>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主题​​">
  <a:themeElements>
    <a:clrScheme name="自定义 2098">
      <a:dk1>
        <a:sysClr val="windowText" lastClr="000000"/>
      </a:dk1>
      <a:lt1>
        <a:sysClr val="window" lastClr="FFFFFF"/>
      </a:lt1>
      <a:dk2>
        <a:srgbClr val="44546A"/>
      </a:dk2>
      <a:lt2>
        <a:srgbClr val="E7E6E6"/>
      </a:lt2>
      <a:accent1>
        <a:srgbClr val="E16E67"/>
      </a:accent1>
      <a:accent2>
        <a:srgbClr val="5D76DA"/>
      </a:accent2>
      <a:accent3>
        <a:srgbClr val="E16E67"/>
      </a:accent3>
      <a:accent4>
        <a:srgbClr val="5D76DA"/>
      </a:accent4>
      <a:accent5>
        <a:srgbClr val="E16E67"/>
      </a:accent5>
      <a:accent6>
        <a:srgbClr val="5D76DA"/>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Office 主题​​">
  <a:themeElements>
    <a:clrScheme name="自定义 2098">
      <a:dk1>
        <a:sysClr val="windowText" lastClr="000000"/>
      </a:dk1>
      <a:lt1>
        <a:sysClr val="window" lastClr="FFFFFF"/>
      </a:lt1>
      <a:dk2>
        <a:srgbClr val="44546A"/>
      </a:dk2>
      <a:lt2>
        <a:srgbClr val="E7E6E6"/>
      </a:lt2>
      <a:accent1>
        <a:srgbClr val="E16E67"/>
      </a:accent1>
      <a:accent2>
        <a:srgbClr val="5D76DA"/>
      </a:accent2>
      <a:accent3>
        <a:srgbClr val="E16E67"/>
      </a:accent3>
      <a:accent4>
        <a:srgbClr val="5D76DA"/>
      </a:accent4>
      <a:accent5>
        <a:srgbClr val="E16E67"/>
      </a:accent5>
      <a:accent6>
        <a:srgbClr val="5D76DA"/>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Office 主题​​">
  <a:themeElements>
    <a:clrScheme name="自定义 2098">
      <a:dk1>
        <a:sysClr val="windowText" lastClr="000000"/>
      </a:dk1>
      <a:lt1>
        <a:sysClr val="window" lastClr="FFFFFF"/>
      </a:lt1>
      <a:dk2>
        <a:srgbClr val="44546A"/>
      </a:dk2>
      <a:lt2>
        <a:srgbClr val="E7E6E6"/>
      </a:lt2>
      <a:accent1>
        <a:srgbClr val="E16E67"/>
      </a:accent1>
      <a:accent2>
        <a:srgbClr val="5D76DA"/>
      </a:accent2>
      <a:accent3>
        <a:srgbClr val="E16E67"/>
      </a:accent3>
      <a:accent4>
        <a:srgbClr val="5D76DA"/>
      </a:accent4>
      <a:accent5>
        <a:srgbClr val="E16E67"/>
      </a:accent5>
      <a:accent6>
        <a:srgbClr val="5D76DA"/>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Office 主题​​">
  <a:themeElements>
    <a:clrScheme name="自定义 2098">
      <a:dk1>
        <a:sysClr val="windowText" lastClr="000000"/>
      </a:dk1>
      <a:lt1>
        <a:sysClr val="window" lastClr="FFFFFF"/>
      </a:lt1>
      <a:dk2>
        <a:srgbClr val="44546A"/>
      </a:dk2>
      <a:lt2>
        <a:srgbClr val="E7E6E6"/>
      </a:lt2>
      <a:accent1>
        <a:srgbClr val="E16E67"/>
      </a:accent1>
      <a:accent2>
        <a:srgbClr val="5D76DA"/>
      </a:accent2>
      <a:accent3>
        <a:srgbClr val="E16E67"/>
      </a:accent3>
      <a:accent4>
        <a:srgbClr val="5D76DA"/>
      </a:accent4>
      <a:accent5>
        <a:srgbClr val="E16E67"/>
      </a:accent5>
      <a:accent6>
        <a:srgbClr val="5D76DA"/>
      </a:accent6>
      <a:hlink>
        <a:srgbClr val="0563C1"/>
      </a:hlink>
      <a:folHlink>
        <a:srgbClr val="954F72"/>
      </a:folHlink>
    </a:clrScheme>
    <a:fontScheme name="自定义 27">
      <a:majorFont>
        <a:latin typeface="MuseoModerno Black"/>
        <a:ea typeface="MuseoModerno Black"/>
        <a:cs typeface=""/>
      </a:majorFont>
      <a:minorFont>
        <a:latin typeface="Manrope SemiBold"/>
        <a:ea typeface="Manrope SemiBol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2492</Words>
  <Application>Microsoft Office PowerPoint</Application>
  <PresentationFormat>Widescreen</PresentationFormat>
  <Paragraphs>212</Paragraphs>
  <Slides>20</Slides>
  <Notes>20</Notes>
  <HiddenSlides>0</HiddenSlides>
  <MMClips>0</MMClips>
  <ScaleCrop>false</ScaleCrop>
  <HeadingPairs>
    <vt:vector size="6" baseType="variant">
      <vt:variant>
        <vt:lpstr>Fonts Used</vt:lpstr>
      </vt:variant>
      <vt:variant>
        <vt:i4>3</vt:i4>
      </vt:variant>
      <vt:variant>
        <vt:lpstr>Theme</vt:lpstr>
      </vt:variant>
      <vt:variant>
        <vt:i4>11</vt:i4>
      </vt:variant>
      <vt:variant>
        <vt:lpstr>Slide Titles</vt:lpstr>
      </vt:variant>
      <vt:variant>
        <vt:i4>20</vt:i4>
      </vt:variant>
    </vt:vector>
  </HeadingPairs>
  <TitlesOfParts>
    <vt:vector size="34" baseType="lpstr">
      <vt:lpstr>Arial</vt:lpstr>
      <vt:lpstr>Manrope SemiBold</vt:lpstr>
      <vt:lpstr>MuseoModerno Black</vt:lpstr>
      <vt:lpstr>Office 主题​​</vt:lpstr>
      <vt:lpstr>1_Office 主题​​</vt:lpstr>
      <vt:lpstr>2_Office 主题​​</vt:lpstr>
      <vt:lpstr>3_Office 主题​​</vt:lpstr>
      <vt:lpstr>4_Office 主题​​</vt:lpstr>
      <vt:lpstr>5_Office 主题​​</vt:lpstr>
      <vt:lpstr>6_Office 主题​​</vt:lpstr>
      <vt:lpstr>7_Office 主题​​</vt:lpstr>
      <vt:lpstr>8_Office 主题​​</vt:lpstr>
      <vt:lpstr>9_Office 主题​​</vt:lpstr>
      <vt:lpstr>10_Office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Anup Uppin</cp:lastModifiedBy>
  <cp:revision>79</cp:revision>
  <dcterms:created xsi:type="dcterms:W3CDTF">2023-04-07T07:28:00Z</dcterms:created>
  <dcterms:modified xsi:type="dcterms:W3CDTF">2024-04-05T17:55:37Z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B3B90DD47E5E44C68CCE8541750923C3_13</vt:lpwstr>
  </property>
  <property fmtid="{D5CDD505-2E9C-101B-9397-08002B2CF9AE}" pid="3" name="KSOProductBuildVer">
    <vt:lpwstr>1033-12.2.0.16731</vt:lpwstr>
  </property>
</Properties>
</file>

<file path=docProps/thumbnail.jpeg>
</file>